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0884-A2AD-41A7-90F3-A55677CD9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08505-50A4-4EF4-A6E7-6A4FBF1AB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FC115-279B-43BE-AFBC-EC9766E8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02758-DF58-44F7-826B-2F3FE493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E1708-628A-486E-8338-B7A9F77C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D332-CECB-467A-8A05-5651491E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A9E96-FB37-4F52-B006-AA53C157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1E888-1A88-49D6-A8C8-3FB15FF4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99D47-D52F-4C5B-998C-8BA8ABF0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25A49-4101-4DEC-B48D-903CFDB9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5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0C2AC3-D918-4BEB-A9AC-D25531BB1B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8500D-0980-43B7-A686-EE01F1536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06D6F-436B-48FA-91C1-DC9D7E5C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C40AC-BE35-4726-AA71-2494C608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6172B-AF1E-4D7A-BFD3-4CF879AA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37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0884-A2AD-41A7-90F3-A55677CD9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08505-50A4-4EF4-A6E7-6A4FBF1AB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FC115-279B-43BE-AFBC-EC9766E8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02758-DF58-44F7-826B-2F3FE493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E1708-628A-486E-8338-B7A9F77C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05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7E-12A5-49FA-8A2A-E6F3DE85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1FAB-70AE-471B-9D17-8795ED12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07D03-E1B6-426B-A708-ED071769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0F5C-33BB-45BD-A978-3EBEC1DE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5EB78-6D14-4EAB-B860-0ED632DE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45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ED25-2CD4-47A8-8F8B-FCEAFEA9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B86FB-4133-4B4E-882B-DE9472616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20193-82ED-4A1B-8940-33918750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BC75E-3F31-453D-B1D1-DDAF3A05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6EE29-1A6C-4DCD-8BA0-BB652B05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79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90D2-2875-436B-A86D-BB2A5CCD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7EFB-1B2A-4097-B558-0D4EDE849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1819A-CA65-4C45-AD3F-1BEE7927C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21ABA-9CFF-49B2-BC17-88E9BFA9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5F802-6606-4865-A37E-5B853F3E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1E85C-A5AE-4B10-8D20-AB8D5615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6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F7F-F930-4F95-801F-9703AB87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68F51-4A6F-4CF7-83BD-801575C3F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E4DA4-B641-4423-95A3-30BBFA920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43863-3AE4-4B4E-8A10-D7CD4E303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8DDD0-7C6F-4B86-BABF-7EC5ABFB5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4E6CD3-228D-44F1-BE52-DFD217ED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7A75C5-089C-4DA2-B977-0A91DC9C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C0D6B7-BA38-451F-849C-24814F1C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89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26FF-5195-448B-B318-C21A0317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A5267-4318-4602-8551-C636D920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A2377-1AA0-4A21-ACAC-74C7A1D2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1658F-3C87-420D-95D1-0E62181F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92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D8FB0-C32B-4B56-B055-BB55B3FF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A8C58-B151-4532-9137-41F720A6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56CA0-E93D-4F8A-8E81-34C9C584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57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9105D-5A0F-4E3E-87D8-1F44892D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3EECB-782E-4F9C-9426-3C13E8C3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8D129-2EE6-4900-BE31-E49E21B57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A16C8-D7DD-4934-9697-F887A23A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3B1D4-1B8F-43CF-912B-372D1226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2DB05-69D9-43E2-84F3-A54656A7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8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7E-12A5-49FA-8A2A-E6F3DE85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1FAB-70AE-471B-9D17-8795ED12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07D03-E1B6-426B-A708-ED071769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0F5C-33BB-45BD-A978-3EBEC1DE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5EB78-6D14-4EAB-B860-0ED632DE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44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E2A7-2D9A-40B3-BD94-DCAB513B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6833C1-9393-465B-9265-3CA3CF539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1012E-1DE3-4DB1-98E5-A38CC6751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22A27-4718-474B-A682-3EB3D939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46890-7BF8-4BF0-AF70-0E6C7CAD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2CCCD-5D6E-4E13-B554-1A25C6DA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94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D332-CECB-467A-8A05-5651491E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A9E96-FB37-4F52-B006-AA53C157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1E888-1A88-49D6-A8C8-3FB15FF4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99D47-D52F-4C5B-998C-8BA8ABF0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25A49-4101-4DEC-B48D-903CFDB9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99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0C2AC3-D918-4BEB-A9AC-D25531BB1B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8500D-0980-43B7-A686-EE01F1536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06D6F-436B-48FA-91C1-DC9D7E5C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C40AC-BE35-4726-AA71-2494C608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6172B-AF1E-4D7A-BFD3-4CF879AA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9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ED25-2CD4-47A8-8F8B-FCEAFEA9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B86FB-4133-4B4E-882B-DE9472616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20193-82ED-4A1B-8940-33918750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BC75E-3F31-453D-B1D1-DDAF3A05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6EE29-1A6C-4DCD-8BA0-BB652B05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9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90D2-2875-436B-A86D-BB2A5CCD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7EFB-1B2A-4097-B558-0D4EDE849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1819A-CA65-4C45-AD3F-1BEE7927C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21ABA-9CFF-49B2-BC17-88E9BFA9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5F802-6606-4865-A37E-5B853F3E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1E85C-A5AE-4B10-8D20-AB8D5615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2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F7F-F930-4F95-801F-9703AB87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68F51-4A6F-4CF7-83BD-801575C3F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E4DA4-B641-4423-95A3-30BBFA920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43863-3AE4-4B4E-8A10-D7CD4E303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8DDD0-7C6F-4B86-BABF-7EC5ABFB5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4E6CD3-228D-44F1-BE52-DFD217ED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7A75C5-089C-4DA2-B977-0A91DC9C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C0D6B7-BA38-451F-849C-24814F1C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26FF-5195-448B-B318-C21A0317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A5267-4318-4602-8551-C636D920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A2377-1AA0-4A21-ACAC-74C7A1D2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1658F-3C87-420D-95D1-0E62181F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D8FB0-C32B-4B56-B055-BB55B3FF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A8C58-B151-4532-9137-41F720A6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56CA0-E93D-4F8A-8E81-34C9C584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9105D-5A0F-4E3E-87D8-1F44892D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3EECB-782E-4F9C-9426-3C13E8C3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8D129-2EE6-4900-BE31-E49E21B57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A16C8-D7DD-4934-9697-F887A23A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3B1D4-1B8F-43CF-912B-372D1226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2DB05-69D9-43E2-84F3-A54656A7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8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E2A7-2D9A-40B3-BD94-DCAB513B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6833C1-9393-465B-9265-3CA3CF539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1012E-1DE3-4DB1-98E5-A38CC6751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22A27-4718-474B-A682-3EB3D939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46890-7BF8-4BF0-AF70-0E6C7CAD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2CCCD-5D6E-4E13-B554-1A25C6DA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7E86E-1DD1-475B-8380-9AFCBA53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79EDC-7679-4330-AC53-1284E26ED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53AC5-18EA-4641-989F-5FC9C6792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70F16-E201-40F8-AF2C-D335C7CF2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0F5D0-B903-471D-B3CB-88DA6C1AD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8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7E86E-1DD1-475B-8380-9AFCBA53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79EDC-7679-4330-AC53-1284E26ED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53AC5-18EA-4641-989F-5FC9C6792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AAB-4C20-4A97-BB8A-F48EB4429D16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70F16-E201-40F8-AF2C-D335C7CF2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0F5D0-B903-471D-B3CB-88DA6C1AD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70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130172"/>
            <a:ext cx="119663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entury" panose="02040604050505020304" pitchFamily="18" charset="0"/>
              </a:rPr>
              <a:t>Some details about Daniel: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entury" panose="02040604050505020304" pitchFamily="18" charset="0"/>
              </a:rPr>
              <a:t>His name means “God is my Judge.”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entury" panose="02040604050505020304" pitchFamily="18" charset="0"/>
              </a:rPr>
              <a:t>While in Babylon, his name would be changed to </a:t>
            </a:r>
            <a:r>
              <a:rPr lang="en-US" sz="3200" dirty="0" err="1">
                <a:solidFill>
                  <a:schemeClr val="bg1"/>
                </a:solidFill>
                <a:latin typeface="Century" panose="02040604050505020304" pitchFamily="18" charset="0"/>
              </a:rPr>
              <a:t>Belteshazzar</a:t>
            </a:r>
            <a:r>
              <a:rPr lang="en-US" sz="3200" dirty="0">
                <a:solidFill>
                  <a:schemeClr val="bg1"/>
                </a:solidFill>
                <a:latin typeface="Century" panose="02040604050505020304" pitchFamily="18" charset="0"/>
              </a:rPr>
              <a:t>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entury" panose="02040604050505020304" pitchFamily="18" charset="0"/>
              </a:rPr>
              <a:t>He was carried captive to Babylon, Daniel 1.</a:t>
            </a:r>
          </a:p>
        </p:txBody>
      </p:sp>
    </p:spTree>
    <p:extLst>
      <p:ext uri="{BB962C8B-B14F-4D97-AF65-F5344CB8AC3E}">
        <p14:creationId xmlns:p14="http://schemas.microsoft.com/office/powerpoint/2010/main" val="42450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57880"/>
            <a:ext cx="119663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He was an Israelite of royal or at least of noble descent.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Along with various companions, he would be trained for royal service in the academy at the palace of the king in Babylon.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He was a man among kings (Nebuchadnezzar, Belshazzar, Darius, and King Cyrus).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Period between 605-534 B.C.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i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57880"/>
            <a:ext cx="119663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What Jesus said about Daniel:</a:t>
            </a:r>
          </a:p>
          <a:p>
            <a:pPr marL="914400" lvl="1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Jesus referenced the book of Daniel in Matthew 24:15-16. </a:t>
            </a:r>
          </a:p>
          <a:p>
            <a:pPr marL="1371600" lvl="2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“So when you see the abomination of desolation </a:t>
            </a:r>
            <a:r>
              <a:rPr lang="en-US" sz="3200" i="1" dirty="0">
                <a:solidFill>
                  <a:srgbClr val="FFFF00"/>
                </a:solidFill>
                <a:latin typeface="Century" panose="02040604050505020304" pitchFamily="18" charset="0"/>
              </a:rPr>
              <a:t>spoken of by the prophet Daniel</a:t>
            </a: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, standing in the holy place’ (let the reader understand), then those in Judea must flee to the mountains.”</a:t>
            </a:r>
          </a:p>
          <a:p>
            <a:pPr marL="1371600" lvl="2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This is a reference to Daniel 9:27 or Daniel 12:11 or both. </a:t>
            </a:r>
          </a:p>
        </p:txBody>
      </p:sp>
    </p:spTree>
    <p:extLst>
      <p:ext uri="{BB962C8B-B14F-4D97-AF65-F5344CB8AC3E}">
        <p14:creationId xmlns:p14="http://schemas.microsoft.com/office/powerpoint/2010/main" val="818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57880"/>
            <a:ext cx="119663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Some details about the book of Daniel:</a:t>
            </a:r>
          </a:p>
          <a:p>
            <a:pPr marL="914400" marR="0" lvl="1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It was written in Hebrew and Aramaic. </a:t>
            </a:r>
          </a:p>
          <a:p>
            <a:pPr marL="1371600" lvl="2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Hebrew (1:1-2:4 &amp; 8:1-12:13)</a:t>
            </a:r>
          </a:p>
          <a:p>
            <a:pPr marL="1371600" lvl="2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Aramaic (2:4b -7:28)</a:t>
            </a:r>
          </a:p>
          <a:p>
            <a:pPr marL="914400" marR="0" lvl="1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It’s in narrative form the first 6 chapters and visions in the remaining 6 chapters. </a:t>
            </a:r>
          </a:p>
        </p:txBody>
      </p:sp>
    </p:spTree>
    <p:extLst>
      <p:ext uri="{BB962C8B-B14F-4D97-AF65-F5344CB8AC3E}">
        <p14:creationId xmlns:p14="http://schemas.microsoft.com/office/powerpoint/2010/main" val="3114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57880"/>
            <a:ext cx="119663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i="1" dirty="0">
                <a:solidFill>
                  <a:srgbClr val="FFFF00"/>
                </a:solidFill>
                <a:latin typeface="Century" panose="02040604050505020304" pitchFamily="18" charset="0"/>
              </a:rPr>
              <a:t>Daniel 1</a:t>
            </a: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: Daniel’s test as a captive</a:t>
            </a:r>
          </a:p>
          <a:p>
            <a:pPr marL="914400" marR="0" lvl="1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i="1" dirty="0">
                <a:solidFill>
                  <a:srgbClr val="FFFF00"/>
                </a:solidFill>
                <a:latin typeface="Century" panose="02040604050505020304" pitchFamily="18" charset="0"/>
              </a:rPr>
              <a:t>Daniel 2</a:t>
            </a: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: Daniel interprets Nebuchadnezzar’s dream about future kingdoms</a:t>
            </a:r>
          </a:p>
          <a:p>
            <a:pPr marL="914400" marR="0" lvl="1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i="1" dirty="0">
                <a:solidFill>
                  <a:srgbClr val="FFFF00"/>
                </a:solidFill>
                <a:latin typeface="Century" panose="02040604050505020304" pitchFamily="18" charset="0"/>
              </a:rPr>
              <a:t>Daniel 3</a:t>
            </a: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: The test of the fiery furnace</a:t>
            </a:r>
          </a:p>
          <a:p>
            <a:pPr marL="914400" marR="0" lvl="1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i="1" dirty="0">
                <a:solidFill>
                  <a:srgbClr val="FFFF00"/>
                </a:solidFill>
                <a:latin typeface="Century" panose="02040604050505020304" pitchFamily="18" charset="0"/>
              </a:rPr>
              <a:t>Daniel 4</a:t>
            </a: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: Nebuchadnezzar’s dream about God’s rule</a:t>
            </a:r>
          </a:p>
          <a:p>
            <a:pPr marL="914400" marR="0" lvl="1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i="1" dirty="0">
                <a:solidFill>
                  <a:srgbClr val="FFFF00"/>
                </a:solidFill>
                <a:latin typeface="Century" panose="02040604050505020304" pitchFamily="18" charset="0"/>
              </a:rPr>
              <a:t>Daniel 5</a:t>
            </a: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: Belshazzar’s feast and the writing on the wall</a:t>
            </a:r>
          </a:p>
          <a:p>
            <a:pPr marL="914400" marR="0" lvl="1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i="1" dirty="0">
                <a:solidFill>
                  <a:srgbClr val="FFFF00"/>
                </a:solidFill>
                <a:latin typeface="Century" panose="02040604050505020304" pitchFamily="18" charset="0"/>
              </a:rPr>
              <a:t>Daniel 6</a:t>
            </a: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: Daniel in the lion’s den</a:t>
            </a:r>
          </a:p>
        </p:txBody>
      </p:sp>
    </p:spTree>
    <p:extLst>
      <p:ext uri="{BB962C8B-B14F-4D97-AF65-F5344CB8AC3E}">
        <p14:creationId xmlns:p14="http://schemas.microsoft.com/office/powerpoint/2010/main" val="188399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57880"/>
            <a:ext cx="119663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i="1" dirty="0">
                <a:solidFill>
                  <a:srgbClr val="FFFF00"/>
                </a:solidFill>
                <a:latin typeface="Century" panose="02040604050505020304" pitchFamily="18" charset="0"/>
              </a:rPr>
              <a:t>Daniel 7: </a:t>
            </a: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Daniel’s dream about the four beasts</a:t>
            </a:r>
          </a:p>
          <a:p>
            <a:pPr marL="914400" marR="0" lvl="1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i="1" dirty="0">
                <a:solidFill>
                  <a:srgbClr val="FFFF00"/>
                </a:solidFill>
                <a:latin typeface="Century" panose="02040604050505020304" pitchFamily="18" charset="0"/>
              </a:rPr>
              <a:t>Daniel 8</a:t>
            </a: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: Daniel’s vision of the ram and the goat</a:t>
            </a:r>
          </a:p>
          <a:p>
            <a:pPr marL="914400" marR="0" lvl="1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i="1" dirty="0">
                <a:solidFill>
                  <a:srgbClr val="FFFF00"/>
                </a:solidFill>
                <a:latin typeface="Century" panose="02040604050505020304" pitchFamily="18" charset="0"/>
              </a:rPr>
              <a:t>Daniel 9</a:t>
            </a: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: Daniel’s prayer and vision of 70 weeks</a:t>
            </a:r>
          </a:p>
          <a:p>
            <a:pPr marL="914400" marR="0" lvl="1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i="1" dirty="0">
                <a:solidFill>
                  <a:srgbClr val="FFFF00"/>
                </a:solidFill>
                <a:latin typeface="Century" panose="02040604050505020304" pitchFamily="18" charset="0"/>
              </a:rPr>
              <a:t>Daniel 10</a:t>
            </a: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: Daniel’s vision of the last days</a:t>
            </a:r>
          </a:p>
          <a:p>
            <a:pPr marL="914400" marR="0" lvl="1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i="1" dirty="0">
                <a:solidFill>
                  <a:srgbClr val="FFFF00"/>
                </a:solidFill>
                <a:latin typeface="Century" panose="02040604050505020304" pitchFamily="18" charset="0"/>
              </a:rPr>
              <a:t>Daniel 11</a:t>
            </a: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: The conflict between the kingdoms of men</a:t>
            </a:r>
          </a:p>
          <a:p>
            <a:pPr marL="914400" marR="0" lvl="1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i="1" dirty="0">
                <a:solidFill>
                  <a:srgbClr val="FFFF00"/>
                </a:solidFill>
                <a:latin typeface="Century" panose="02040604050505020304" pitchFamily="18" charset="0"/>
              </a:rPr>
              <a:t>Daniel 12</a:t>
            </a: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: The time of the end. But </a:t>
            </a:r>
            <a:r>
              <a:rPr lang="en-US" sz="3200" i="1">
                <a:solidFill>
                  <a:schemeClr val="bg1"/>
                </a:solidFill>
                <a:latin typeface="Century" panose="02040604050505020304" pitchFamily="18" charset="0"/>
              </a:rPr>
              <a:t>of what?</a:t>
            </a:r>
            <a:endParaRPr lang="en-US" sz="3200" i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0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96715" y="57880"/>
            <a:ext cx="119663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How will this book help the faith of </a:t>
            </a:r>
            <a:r>
              <a:rPr lang="en-US" sz="3200" i="1" dirty="0">
                <a:solidFill>
                  <a:srgbClr val="FFFF00"/>
                </a:solidFill>
                <a:latin typeface="Century" panose="02040604050505020304" pitchFamily="18" charset="0"/>
              </a:rPr>
              <a:t>young people</a:t>
            </a: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?</a:t>
            </a:r>
          </a:p>
          <a:p>
            <a:pPr marL="914400" marR="0" lvl="1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How will this book help the faith of </a:t>
            </a:r>
            <a:r>
              <a:rPr lang="en-US" sz="3200" i="1" dirty="0">
                <a:solidFill>
                  <a:srgbClr val="FFFF00"/>
                </a:solidFill>
                <a:latin typeface="Century" panose="02040604050505020304" pitchFamily="18" charset="0"/>
              </a:rPr>
              <a:t>older people</a:t>
            </a: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?</a:t>
            </a:r>
          </a:p>
          <a:p>
            <a:pPr marL="914400" marR="0" lvl="1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How will this book help us to appreciate God even more?</a:t>
            </a:r>
          </a:p>
          <a:p>
            <a:pPr marL="914400" marR="0" lvl="1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i="1" dirty="0">
                <a:solidFill>
                  <a:srgbClr val="FFFF00"/>
                </a:solidFill>
                <a:latin typeface="Century" panose="02040604050505020304" pitchFamily="18" charset="0"/>
              </a:rPr>
              <a:t>How to read the book of Daniel?</a:t>
            </a:r>
          </a:p>
          <a:p>
            <a:pPr marL="1371600" lvl="2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In its entirety. </a:t>
            </a:r>
          </a:p>
          <a:p>
            <a:pPr marL="1371600" lvl="2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To learn about God’s character, prayer, faith, etc. </a:t>
            </a:r>
          </a:p>
          <a:p>
            <a:pPr marL="1371600" lvl="2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i="1" dirty="0">
                <a:solidFill>
                  <a:schemeClr val="bg1"/>
                </a:solidFill>
                <a:latin typeface="Century" panose="02040604050505020304" pitchFamily="18" charset="0"/>
              </a:rPr>
              <a:t>From a historical standpoint. A study of nations.</a:t>
            </a:r>
          </a:p>
          <a:p>
            <a:pPr marL="1371600" lvl="2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i="1">
                <a:solidFill>
                  <a:schemeClr val="bg1"/>
                </a:solidFill>
                <a:latin typeface="Century" panose="02040604050505020304" pitchFamily="18" charset="0"/>
              </a:rPr>
              <a:t>Predictive prophecy </a:t>
            </a:r>
            <a:endParaRPr lang="en-US" sz="3200" i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Macintosh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Cody Chesser</cp:lastModifiedBy>
  <cp:revision>1</cp:revision>
  <dcterms:modified xsi:type="dcterms:W3CDTF">2025-01-31T17:45:23Z</dcterms:modified>
</cp:coreProperties>
</file>