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CSignLanguage" pitchFamily="50" charset="0"/>
      <p:regular r:id="rId16"/>
      <p:bold r:id="rId17"/>
    </p:embeddedFont>
    <p:embeddedFont>
      <p:font typeface="Trade Gothic Next Heavy" panose="020B0903040303020004" pitchFamily="34" charset="0"/>
      <p:bold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Verdana Pro Black" panose="020B0A04030504040204" pitchFamily="34" charset="0"/>
      <p:bold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C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33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0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6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7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FF32-E016-47A9-AC88-390E22D26DB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52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E1CB558-086E-0571-291F-A4F57586E73B}"/>
              </a:ext>
            </a:extLst>
          </p:cNvPr>
          <p:cNvGrpSpPr/>
          <p:nvPr/>
        </p:nvGrpSpPr>
        <p:grpSpPr>
          <a:xfrm>
            <a:off x="2136449" y="-572568"/>
            <a:ext cx="4871101" cy="5640225"/>
            <a:chOff x="2136449" y="0"/>
            <a:chExt cx="4871101" cy="564022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9A9531E-1C02-B8D1-69D3-4E0CE45A16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2430"/>
            <a:stretch/>
          </p:blipFill>
          <p:spPr>
            <a:xfrm>
              <a:off x="2209490" y="927219"/>
              <a:ext cx="4725020" cy="4713006"/>
            </a:xfrm>
            <a:prstGeom prst="flowChartConnector">
              <a:avLst/>
            </a:prstGeom>
            <a:ln w="76200">
              <a:solidFill>
                <a:srgbClr val="A5CA5E"/>
              </a:solidFill>
            </a:ln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025A00C-0D9D-3756-338F-74BCAADB586C}"/>
                </a:ext>
              </a:extLst>
            </p:cNvPr>
            <p:cNvSpPr txBox="1"/>
            <p:nvPr/>
          </p:nvSpPr>
          <p:spPr>
            <a:xfrm>
              <a:off x="2209490" y="0"/>
              <a:ext cx="4725020" cy="536675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latin typeface="CCSignLanguage" pitchFamily="50" charset="0"/>
                </a:rPr>
                <a:t>FROM PASSIVE TO ACTIVE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78D846-9F21-7EF1-E19B-DE3D6F09574D}"/>
                </a:ext>
              </a:extLst>
            </p:cNvPr>
            <p:cNvSpPr txBox="1"/>
            <p:nvPr/>
          </p:nvSpPr>
          <p:spPr>
            <a:xfrm>
              <a:off x="2136449" y="1852561"/>
              <a:ext cx="4871101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latin typeface="Verdana Pro Black" panose="020B0604020202020204" pitchFamily="34" charset="0"/>
                </a:rPr>
                <a:t>GO</a:t>
              </a:r>
            </a:p>
            <a:p>
              <a:pPr algn="ctr"/>
              <a:r>
                <a:rPr lang="en-US" sz="3200" dirty="0">
                  <a:latin typeface="Verdana" panose="020B0604030504040204" pitchFamily="34" charset="0"/>
                  <a:ea typeface="Verdana" panose="020B0604030504040204" pitchFamily="34" charset="0"/>
                </a:rPr>
                <a:t>and</a:t>
              </a:r>
            </a:p>
            <a:p>
              <a:pPr algn="ctr"/>
              <a:r>
                <a:rPr lang="en-US" sz="7200" dirty="0">
                  <a:latin typeface="Verdana Pro Black" panose="020B0604020202020204" pitchFamily="34" charset="0"/>
                </a:rPr>
                <a:t>DO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397E118-371D-45C3-1EC7-3F2595AE4B64}"/>
              </a:ext>
            </a:extLst>
          </p:cNvPr>
          <p:cNvSpPr txBox="1"/>
          <p:nvPr/>
        </p:nvSpPr>
        <p:spPr>
          <a:xfrm>
            <a:off x="0" y="528561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A5CA5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James 1:22-25</a:t>
            </a:r>
          </a:p>
        </p:txBody>
      </p:sp>
    </p:spTree>
    <p:extLst>
      <p:ext uri="{BB962C8B-B14F-4D97-AF65-F5344CB8AC3E}">
        <p14:creationId xmlns:p14="http://schemas.microsoft.com/office/powerpoint/2010/main" val="48360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6B280EF-163E-D06B-56FF-43E1F9B33908}"/>
              </a:ext>
            </a:extLst>
          </p:cNvPr>
          <p:cNvGrpSpPr/>
          <p:nvPr/>
        </p:nvGrpSpPr>
        <p:grpSpPr>
          <a:xfrm>
            <a:off x="6874354" y="4153258"/>
            <a:ext cx="2043920" cy="2477895"/>
            <a:chOff x="3550040" y="1222050"/>
            <a:chExt cx="2043920" cy="24778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7A065A9-2575-A2FC-D712-476A32759E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2430"/>
            <a:stretch/>
          </p:blipFill>
          <p:spPr>
            <a:xfrm>
              <a:off x="3580688" y="1722363"/>
              <a:ext cx="1982624" cy="1977582"/>
            </a:xfrm>
            <a:prstGeom prst="flowChartConnector">
              <a:avLst/>
            </a:prstGeom>
            <a:ln w="76200">
              <a:solidFill>
                <a:srgbClr val="A5CA5E"/>
              </a:solidFill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2739737-E429-08E9-FB08-021566936DE9}"/>
                </a:ext>
              </a:extLst>
            </p:cNvPr>
            <p:cNvSpPr txBox="1"/>
            <p:nvPr/>
          </p:nvSpPr>
          <p:spPr>
            <a:xfrm>
              <a:off x="3550040" y="1222050"/>
              <a:ext cx="2043920" cy="236509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400" b="1" dirty="0">
                  <a:latin typeface="CCSignLanguage" pitchFamily="50" charset="0"/>
                </a:rPr>
                <a:t>FROM PASSIVE TO ACTIVE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1F62BD-CEBD-18D9-C9AA-7575749340F7}"/>
                </a:ext>
              </a:extLst>
            </p:cNvPr>
            <p:cNvSpPr txBox="1"/>
            <p:nvPr/>
          </p:nvSpPr>
          <p:spPr>
            <a:xfrm>
              <a:off x="3550040" y="2092775"/>
              <a:ext cx="204392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Verdana Pro Black" panose="020B0604020202020204" pitchFamily="34" charset="0"/>
                </a:rPr>
                <a:t>GO</a:t>
              </a:r>
            </a:p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and</a:t>
              </a:r>
            </a:p>
            <a:p>
              <a:pPr algn="ctr"/>
              <a:r>
                <a:rPr lang="en-US" sz="2800" dirty="0">
                  <a:latin typeface="Verdana Pro Black" panose="020B0604020202020204" pitchFamily="34" charset="0"/>
                </a:rPr>
                <a:t>DO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80A6299-4E54-EF77-ED74-78FB76A46848}"/>
              </a:ext>
            </a:extLst>
          </p:cNvPr>
          <p:cNvSpPr/>
          <p:nvPr/>
        </p:nvSpPr>
        <p:spPr>
          <a:xfrm>
            <a:off x="0" y="0"/>
            <a:ext cx="9144000" cy="1042587"/>
          </a:xfrm>
          <a:prstGeom prst="rect">
            <a:avLst/>
          </a:prstGeom>
          <a:solidFill>
            <a:srgbClr val="A5C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977268-8237-E44F-6973-46C40D67D686}"/>
              </a:ext>
            </a:extLst>
          </p:cNvPr>
          <p:cNvSpPr txBox="1"/>
          <p:nvPr/>
        </p:nvSpPr>
        <p:spPr>
          <a:xfrm>
            <a:off x="581114" y="1120611"/>
            <a:ext cx="59735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John 8:10-11</a:t>
            </a: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Corinthians 15:34</a:t>
            </a: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Romans 6:12-13</a:t>
            </a: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John 14:15</a:t>
            </a: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John 2:3-6</a:t>
            </a: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first step toward “active” is to see and repent of sin.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DF87DC-400C-BECB-D69A-3F35D46155FC}"/>
              </a:ext>
            </a:extLst>
          </p:cNvPr>
          <p:cNvSpPr txBox="1"/>
          <p:nvPr/>
        </p:nvSpPr>
        <p:spPr>
          <a:xfrm>
            <a:off x="0" y="20443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rade Gothic Next Heavy" panose="020B0903040303020004" pitchFamily="34" charset="0"/>
                <a:ea typeface="Verdana" panose="020B0604030504040204" pitchFamily="34" charset="0"/>
              </a:rPr>
              <a:t>Go. From now on sin no more.</a:t>
            </a:r>
          </a:p>
        </p:txBody>
      </p:sp>
    </p:spTree>
    <p:extLst>
      <p:ext uri="{BB962C8B-B14F-4D97-AF65-F5344CB8AC3E}">
        <p14:creationId xmlns:p14="http://schemas.microsoft.com/office/powerpoint/2010/main" val="1392784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8CD2FE-B6DC-E81E-E94C-C40DA42241B2}"/>
              </a:ext>
            </a:extLst>
          </p:cNvPr>
          <p:cNvGrpSpPr/>
          <p:nvPr/>
        </p:nvGrpSpPr>
        <p:grpSpPr>
          <a:xfrm>
            <a:off x="6874354" y="4153258"/>
            <a:ext cx="2043920" cy="2477895"/>
            <a:chOff x="3550040" y="1222050"/>
            <a:chExt cx="2043920" cy="24778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D8DF668-D2D2-CA7A-8DD4-A0290501E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2430"/>
            <a:stretch/>
          </p:blipFill>
          <p:spPr>
            <a:xfrm>
              <a:off x="3580688" y="1722363"/>
              <a:ext cx="1982624" cy="1977582"/>
            </a:xfrm>
            <a:prstGeom prst="flowChartConnector">
              <a:avLst/>
            </a:prstGeom>
            <a:ln w="76200">
              <a:solidFill>
                <a:srgbClr val="A5CA5E"/>
              </a:solidFill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12EC3A-A35A-1CA2-259E-2F856A1919BF}"/>
                </a:ext>
              </a:extLst>
            </p:cNvPr>
            <p:cNvSpPr txBox="1"/>
            <p:nvPr/>
          </p:nvSpPr>
          <p:spPr>
            <a:xfrm>
              <a:off x="3550040" y="1222050"/>
              <a:ext cx="2043920" cy="236509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400" b="1" dirty="0">
                  <a:latin typeface="CCSignLanguage" pitchFamily="50" charset="0"/>
                </a:rPr>
                <a:t>FROM PASSIVE TO ACTIVE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D43C49-E6F4-AF81-5DA2-C772FC70B027}"/>
                </a:ext>
              </a:extLst>
            </p:cNvPr>
            <p:cNvSpPr txBox="1"/>
            <p:nvPr/>
          </p:nvSpPr>
          <p:spPr>
            <a:xfrm>
              <a:off x="3550040" y="2092775"/>
              <a:ext cx="204392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Verdana Pro Black" panose="020B0604020202020204" pitchFamily="34" charset="0"/>
                </a:rPr>
                <a:t>GO</a:t>
              </a:r>
            </a:p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and</a:t>
              </a:r>
            </a:p>
            <a:p>
              <a:pPr algn="ctr"/>
              <a:r>
                <a:rPr lang="en-US" sz="2800" dirty="0">
                  <a:latin typeface="Verdana Pro Black" panose="020B0604020202020204" pitchFamily="34" charset="0"/>
                </a:rPr>
                <a:t>DO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E27D538-C979-C981-5C03-9984EE679167}"/>
              </a:ext>
            </a:extLst>
          </p:cNvPr>
          <p:cNvSpPr/>
          <p:nvPr/>
        </p:nvSpPr>
        <p:spPr>
          <a:xfrm>
            <a:off x="0" y="0"/>
            <a:ext cx="9144000" cy="1042587"/>
          </a:xfrm>
          <a:prstGeom prst="rect">
            <a:avLst/>
          </a:prstGeom>
          <a:solidFill>
            <a:srgbClr val="A5C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2FA572-234C-01E7-209E-22D1E5A91305}"/>
              </a:ext>
            </a:extLst>
          </p:cNvPr>
          <p:cNvSpPr txBox="1"/>
          <p:nvPr/>
        </p:nvSpPr>
        <p:spPr>
          <a:xfrm>
            <a:off x="581113" y="1120611"/>
            <a:ext cx="84432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Luke 10:36-37</a:t>
            </a: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Some have this problem…</a:t>
            </a: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Are portions of the law “weightier”?</a:t>
            </a: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Matthew 9:12-13 “go and learn”</a:t>
            </a: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Titus 3:14</a:t>
            </a: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58774F-DC2B-6CAF-841A-3945815E45FB}"/>
              </a:ext>
            </a:extLst>
          </p:cNvPr>
          <p:cNvSpPr txBox="1"/>
          <p:nvPr/>
        </p:nvSpPr>
        <p:spPr>
          <a:xfrm>
            <a:off x="0" y="20443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rade Gothic Next Heavy" panose="020B0903040303020004" pitchFamily="34" charset="0"/>
                <a:ea typeface="Verdana" panose="020B0604030504040204" pitchFamily="34" charset="0"/>
              </a:rPr>
              <a:t>Go and do the same.</a:t>
            </a:r>
          </a:p>
        </p:txBody>
      </p:sp>
    </p:spTree>
    <p:extLst>
      <p:ext uri="{BB962C8B-B14F-4D97-AF65-F5344CB8AC3E}">
        <p14:creationId xmlns:p14="http://schemas.microsoft.com/office/powerpoint/2010/main" val="428527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95DE0F4-55B5-A5AE-031C-C39C6DC882FB}"/>
              </a:ext>
            </a:extLst>
          </p:cNvPr>
          <p:cNvGrpSpPr/>
          <p:nvPr/>
        </p:nvGrpSpPr>
        <p:grpSpPr>
          <a:xfrm>
            <a:off x="6874354" y="4153258"/>
            <a:ext cx="2043920" cy="2477895"/>
            <a:chOff x="3550040" y="1222050"/>
            <a:chExt cx="2043920" cy="24778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4E30872-7788-3939-B185-D75614F2A9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2430"/>
            <a:stretch/>
          </p:blipFill>
          <p:spPr>
            <a:xfrm>
              <a:off x="3580688" y="1722363"/>
              <a:ext cx="1982624" cy="1977582"/>
            </a:xfrm>
            <a:prstGeom prst="flowChartConnector">
              <a:avLst/>
            </a:prstGeom>
            <a:ln w="76200">
              <a:solidFill>
                <a:srgbClr val="A5CA5E"/>
              </a:solidFill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6FFAD0-388D-C6E6-5C8A-789A6F7D9964}"/>
                </a:ext>
              </a:extLst>
            </p:cNvPr>
            <p:cNvSpPr txBox="1"/>
            <p:nvPr/>
          </p:nvSpPr>
          <p:spPr>
            <a:xfrm>
              <a:off x="3550040" y="1222050"/>
              <a:ext cx="2043920" cy="236509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400" b="1" dirty="0">
                  <a:latin typeface="CCSignLanguage" pitchFamily="50" charset="0"/>
                </a:rPr>
                <a:t>FROM PASSIVE TO ACTIVE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A6D2D2-4867-30AA-7D26-D1F82F3AC9EB}"/>
                </a:ext>
              </a:extLst>
            </p:cNvPr>
            <p:cNvSpPr txBox="1"/>
            <p:nvPr/>
          </p:nvSpPr>
          <p:spPr>
            <a:xfrm>
              <a:off x="3550040" y="2092775"/>
              <a:ext cx="204392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Verdana Pro Black" panose="020B0604020202020204" pitchFamily="34" charset="0"/>
                </a:rPr>
                <a:t>GO</a:t>
              </a:r>
            </a:p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and</a:t>
              </a:r>
            </a:p>
            <a:p>
              <a:pPr algn="ctr"/>
              <a:r>
                <a:rPr lang="en-US" sz="2800" dirty="0">
                  <a:latin typeface="Verdana Pro Black" panose="020B0604020202020204" pitchFamily="34" charset="0"/>
                </a:rPr>
                <a:t>DO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A44E947-ECA8-1827-C629-6920C63798B1}"/>
              </a:ext>
            </a:extLst>
          </p:cNvPr>
          <p:cNvSpPr/>
          <p:nvPr/>
        </p:nvSpPr>
        <p:spPr>
          <a:xfrm>
            <a:off x="0" y="0"/>
            <a:ext cx="9144000" cy="1042587"/>
          </a:xfrm>
          <a:prstGeom prst="rect">
            <a:avLst/>
          </a:prstGeom>
          <a:solidFill>
            <a:srgbClr val="A5C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A83D8F-51A2-C484-2F4B-73FD5EC113CC}"/>
              </a:ext>
            </a:extLst>
          </p:cNvPr>
          <p:cNvSpPr txBox="1"/>
          <p:nvPr/>
        </p:nvSpPr>
        <p:spPr>
          <a:xfrm>
            <a:off x="581113" y="1120611"/>
            <a:ext cx="84432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Matthew 18:15-17</a:t>
            </a: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have responsibility.</a:t>
            </a: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Two exceptions:</a:t>
            </a: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Matthew 7:1-4 log in the eye</a:t>
            </a:r>
          </a:p>
          <a:p>
            <a:pPr lvl="1"/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Galatians 6:1 the spiritual</a:t>
            </a: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E451D1-82F9-5A9B-3A55-3404B38156D8}"/>
              </a:ext>
            </a:extLst>
          </p:cNvPr>
          <p:cNvSpPr txBox="1"/>
          <p:nvPr/>
        </p:nvSpPr>
        <p:spPr>
          <a:xfrm>
            <a:off x="0" y="20443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rade Gothic Next Heavy" panose="020B0903040303020004" pitchFamily="34" charset="0"/>
                <a:ea typeface="Verdana" panose="020B0604030504040204" pitchFamily="34" charset="0"/>
              </a:rPr>
              <a:t>Go and show.</a:t>
            </a:r>
          </a:p>
        </p:txBody>
      </p:sp>
    </p:spTree>
    <p:extLst>
      <p:ext uri="{BB962C8B-B14F-4D97-AF65-F5344CB8AC3E}">
        <p14:creationId xmlns:p14="http://schemas.microsoft.com/office/powerpoint/2010/main" val="410718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166C480-EB63-40C8-FE72-A75E413783C8}"/>
              </a:ext>
            </a:extLst>
          </p:cNvPr>
          <p:cNvGrpSpPr/>
          <p:nvPr/>
        </p:nvGrpSpPr>
        <p:grpSpPr>
          <a:xfrm>
            <a:off x="6874354" y="4153258"/>
            <a:ext cx="2043920" cy="2477895"/>
            <a:chOff x="3550040" y="1222050"/>
            <a:chExt cx="2043920" cy="24778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14E82AD-24D3-1FA3-B01E-B88B252A94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2430"/>
            <a:stretch/>
          </p:blipFill>
          <p:spPr>
            <a:xfrm>
              <a:off x="3580688" y="1722363"/>
              <a:ext cx="1982624" cy="1977582"/>
            </a:xfrm>
            <a:prstGeom prst="flowChartConnector">
              <a:avLst/>
            </a:prstGeom>
            <a:ln w="76200">
              <a:solidFill>
                <a:srgbClr val="A5CA5E"/>
              </a:solidFill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67B9E73-B949-4A41-70F5-2D74DBA9A38D}"/>
                </a:ext>
              </a:extLst>
            </p:cNvPr>
            <p:cNvSpPr txBox="1"/>
            <p:nvPr/>
          </p:nvSpPr>
          <p:spPr>
            <a:xfrm>
              <a:off x="3550040" y="1222050"/>
              <a:ext cx="2043920" cy="236509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400" b="1" dirty="0">
                  <a:latin typeface="CCSignLanguage" pitchFamily="50" charset="0"/>
                </a:rPr>
                <a:t>FROM PASSIVE TO ACTIVE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3D5678-FBE1-EBC6-DC57-E8C366C44426}"/>
                </a:ext>
              </a:extLst>
            </p:cNvPr>
            <p:cNvSpPr txBox="1"/>
            <p:nvPr/>
          </p:nvSpPr>
          <p:spPr>
            <a:xfrm>
              <a:off x="3550040" y="2092775"/>
              <a:ext cx="204392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Verdana Pro Black" panose="020B0604020202020204" pitchFamily="34" charset="0"/>
                </a:rPr>
                <a:t>GO</a:t>
              </a:r>
            </a:p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and</a:t>
              </a:r>
            </a:p>
            <a:p>
              <a:pPr algn="ctr"/>
              <a:r>
                <a:rPr lang="en-US" sz="2800" dirty="0">
                  <a:latin typeface="Verdana Pro Black" panose="020B0604020202020204" pitchFamily="34" charset="0"/>
                </a:rPr>
                <a:t>DO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63F1901-5B8F-8B3F-75AC-96FC7DD55E70}"/>
              </a:ext>
            </a:extLst>
          </p:cNvPr>
          <p:cNvSpPr/>
          <p:nvPr/>
        </p:nvSpPr>
        <p:spPr>
          <a:xfrm>
            <a:off x="0" y="0"/>
            <a:ext cx="9144000" cy="1042587"/>
          </a:xfrm>
          <a:prstGeom prst="rect">
            <a:avLst/>
          </a:prstGeom>
          <a:solidFill>
            <a:srgbClr val="A5C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274B08-4D4E-0C43-EF82-67C6A8B8C043}"/>
              </a:ext>
            </a:extLst>
          </p:cNvPr>
          <p:cNvSpPr txBox="1"/>
          <p:nvPr/>
        </p:nvSpPr>
        <p:spPr>
          <a:xfrm>
            <a:off x="581113" y="1120611"/>
            <a:ext cx="844324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John 15:14-16</a:t>
            </a: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Matthew 3:8</a:t>
            </a: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Romans 7:4</a:t>
            </a: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Colossians 1:10</a:t>
            </a: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Matthew 13:23</a:t>
            </a: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Galatians 6:3-10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Doing good is active!</a:t>
            </a: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6FFEBA-62BF-3D6E-359B-43FC99192C6D}"/>
              </a:ext>
            </a:extLst>
          </p:cNvPr>
          <p:cNvSpPr txBox="1"/>
          <p:nvPr/>
        </p:nvSpPr>
        <p:spPr>
          <a:xfrm>
            <a:off x="0" y="20443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rade Gothic Next Heavy" panose="020B0903040303020004" pitchFamily="34" charset="0"/>
                <a:ea typeface="Verdana" panose="020B0604030504040204" pitchFamily="34" charset="0"/>
              </a:rPr>
              <a:t>Go and bear fruit.</a:t>
            </a:r>
          </a:p>
        </p:txBody>
      </p:sp>
    </p:spTree>
    <p:extLst>
      <p:ext uri="{BB962C8B-B14F-4D97-AF65-F5344CB8AC3E}">
        <p14:creationId xmlns:p14="http://schemas.microsoft.com/office/powerpoint/2010/main" val="57487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0E227C-6789-FC73-7C21-C432BFE6AB83}"/>
              </a:ext>
            </a:extLst>
          </p:cNvPr>
          <p:cNvGrpSpPr/>
          <p:nvPr/>
        </p:nvGrpSpPr>
        <p:grpSpPr>
          <a:xfrm>
            <a:off x="6874354" y="4153258"/>
            <a:ext cx="2043920" cy="2477895"/>
            <a:chOff x="3550040" y="1222050"/>
            <a:chExt cx="2043920" cy="24778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23FE135-F853-5B68-3571-EDA49BD1C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2430"/>
            <a:stretch/>
          </p:blipFill>
          <p:spPr>
            <a:xfrm>
              <a:off x="3580688" y="1722363"/>
              <a:ext cx="1982624" cy="1977582"/>
            </a:xfrm>
            <a:prstGeom prst="flowChartConnector">
              <a:avLst/>
            </a:prstGeom>
            <a:ln w="76200">
              <a:solidFill>
                <a:srgbClr val="A5CA5E"/>
              </a:solidFill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8688E97-BCD0-C675-F78C-BA4BDE9A5F24}"/>
                </a:ext>
              </a:extLst>
            </p:cNvPr>
            <p:cNvSpPr txBox="1"/>
            <p:nvPr/>
          </p:nvSpPr>
          <p:spPr>
            <a:xfrm>
              <a:off x="3550040" y="1222050"/>
              <a:ext cx="2043920" cy="236509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400" b="1" dirty="0">
                  <a:latin typeface="CCSignLanguage" pitchFamily="50" charset="0"/>
                </a:rPr>
                <a:t>FROM PASSIVE TO ACTIVE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BDBB9F-BC86-6D5F-228A-D504D69F9137}"/>
                </a:ext>
              </a:extLst>
            </p:cNvPr>
            <p:cNvSpPr txBox="1"/>
            <p:nvPr/>
          </p:nvSpPr>
          <p:spPr>
            <a:xfrm>
              <a:off x="3550040" y="2092775"/>
              <a:ext cx="204392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Verdana Pro Black" panose="020B0604020202020204" pitchFamily="34" charset="0"/>
                </a:rPr>
                <a:t>GO</a:t>
              </a:r>
            </a:p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and</a:t>
              </a:r>
            </a:p>
            <a:p>
              <a:pPr algn="ctr"/>
              <a:r>
                <a:rPr lang="en-US" sz="2800" dirty="0">
                  <a:latin typeface="Verdana Pro Black" panose="020B0604020202020204" pitchFamily="34" charset="0"/>
                </a:rPr>
                <a:t>DO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25A8CDF-BA96-F580-ECD5-90F87D06960B}"/>
              </a:ext>
            </a:extLst>
          </p:cNvPr>
          <p:cNvSpPr/>
          <p:nvPr/>
        </p:nvSpPr>
        <p:spPr>
          <a:xfrm>
            <a:off x="0" y="0"/>
            <a:ext cx="9144000" cy="1042587"/>
          </a:xfrm>
          <a:prstGeom prst="rect">
            <a:avLst/>
          </a:prstGeom>
          <a:solidFill>
            <a:srgbClr val="A5C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895DDB-6978-EFBB-4368-01A9BCDF81E2}"/>
              </a:ext>
            </a:extLst>
          </p:cNvPr>
          <p:cNvSpPr txBox="1"/>
          <p:nvPr/>
        </p:nvSpPr>
        <p:spPr>
          <a:xfrm>
            <a:off x="581113" y="1120611"/>
            <a:ext cx="54094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Mark 5:18-20</a:t>
            </a: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Hebrews 5:12</a:t>
            </a: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Peter 3:15</a:t>
            </a: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Matthew 10:32-33</a:t>
            </a: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Acts 8:4</a:t>
            </a: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85E209-4C81-512A-1557-8D424A494D14}"/>
              </a:ext>
            </a:extLst>
          </p:cNvPr>
          <p:cNvSpPr txBox="1"/>
          <p:nvPr/>
        </p:nvSpPr>
        <p:spPr>
          <a:xfrm>
            <a:off x="0" y="20443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rade Gothic Next Heavy" panose="020B0903040303020004" pitchFamily="34" charset="0"/>
                <a:ea typeface="Verdana" panose="020B0604030504040204" pitchFamily="34" charset="0"/>
              </a:rPr>
              <a:t>Go…and report.</a:t>
            </a:r>
          </a:p>
        </p:txBody>
      </p:sp>
    </p:spTree>
    <p:extLst>
      <p:ext uri="{BB962C8B-B14F-4D97-AF65-F5344CB8AC3E}">
        <p14:creationId xmlns:p14="http://schemas.microsoft.com/office/powerpoint/2010/main" val="225766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7D1F22-F80B-76A2-AE47-C7D7FD484B7C}"/>
              </a:ext>
            </a:extLst>
          </p:cNvPr>
          <p:cNvSpPr/>
          <p:nvPr/>
        </p:nvSpPr>
        <p:spPr>
          <a:xfrm>
            <a:off x="0" y="735410"/>
            <a:ext cx="9144000" cy="3606822"/>
          </a:xfrm>
          <a:prstGeom prst="rect">
            <a:avLst/>
          </a:prstGeom>
          <a:solidFill>
            <a:srgbClr val="A5C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6C22B3-A8B6-5BB4-3024-CBBA5180AE38}"/>
              </a:ext>
            </a:extLst>
          </p:cNvPr>
          <p:cNvGrpSpPr/>
          <p:nvPr/>
        </p:nvGrpSpPr>
        <p:grpSpPr>
          <a:xfrm>
            <a:off x="3550040" y="4093437"/>
            <a:ext cx="2043920" cy="2477895"/>
            <a:chOff x="3550040" y="1222050"/>
            <a:chExt cx="2043920" cy="24778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8255A58-19F3-9CCE-9147-C8FA4753FD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2430"/>
            <a:stretch/>
          </p:blipFill>
          <p:spPr>
            <a:xfrm>
              <a:off x="3580688" y="1722363"/>
              <a:ext cx="1982624" cy="1977582"/>
            </a:xfrm>
            <a:prstGeom prst="flowChartConnector">
              <a:avLst/>
            </a:prstGeom>
            <a:ln w="76200">
              <a:solidFill>
                <a:srgbClr val="A5CA5E"/>
              </a:solidFill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5CE2C66-8411-7AD4-B071-C48D262BED80}"/>
                </a:ext>
              </a:extLst>
            </p:cNvPr>
            <p:cNvSpPr txBox="1"/>
            <p:nvPr/>
          </p:nvSpPr>
          <p:spPr>
            <a:xfrm>
              <a:off x="3550040" y="1222050"/>
              <a:ext cx="2043920" cy="236509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400" b="1" dirty="0">
                  <a:latin typeface="CCSignLanguage" pitchFamily="50" charset="0"/>
                </a:rPr>
                <a:t>FROM PASSIVE TO ACTIVE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F8F674B-6FD4-848B-D1F5-FC1DF6D4C78E}"/>
                </a:ext>
              </a:extLst>
            </p:cNvPr>
            <p:cNvSpPr txBox="1"/>
            <p:nvPr/>
          </p:nvSpPr>
          <p:spPr>
            <a:xfrm>
              <a:off x="3550040" y="2092775"/>
              <a:ext cx="204392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Verdana Pro Black" panose="020B0604020202020204" pitchFamily="34" charset="0"/>
                </a:rPr>
                <a:t>GO</a:t>
              </a:r>
            </a:p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and</a:t>
              </a:r>
            </a:p>
            <a:p>
              <a:pPr algn="ctr"/>
              <a:r>
                <a:rPr lang="en-US" sz="2800" dirty="0">
                  <a:latin typeface="Verdana Pro Black" panose="020B0604020202020204" pitchFamily="34" charset="0"/>
                </a:rPr>
                <a:t>DO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F70D2CA-1BEE-0A5F-1753-333C18B87CE5}"/>
              </a:ext>
            </a:extLst>
          </p:cNvPr>
          <p:cNvSpPr txBox="1"/>
          <p:nvPr/>
        </p:nvSpPr>
        <p:spPr>
          <a:xfrm>
            <a:off x="0" y="802801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Go…sin no more (John 8:11)</a:t>
            </a:r>
          </a:p>
          <a:p>
            <a:pPr algn="ctr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Go and do the same (Luke 10:37)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Go and show (Matt. 18:15)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Go and bear fruit (John 15:16)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Go…and report (Mark 5:19)</a:t>
            </a: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4400" dirty="0">
                <a:latin typeface="Trade Gothic Next Heavy" panose="020B0903040303020004" pitchFamily="34" charset="0"/>
                <a:ea typeface="Verdana" panose="020B0604030504040204" pitchFamily="34" charset="0"/>
              </a:rPr>
              <a:t>NOW WHAT…?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CAA735-29CA-93F0-10AB-351056FC74AA}"/>
              </a:ext>
            </a:extLst>
          </p:cNvPr>
          <p:cNvSpPr txBox="1"/>
          <p:nvPr/>
        </p:nvSpPr>
        <p:spPr>
          <a:xfrm>
            <a:off x="0" y="20443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rade Gothic Next Heavy" panose="020B0903040303020004" pitchFamily="34" charset="0"/>
                <a:ea typeface="Verdana" panose="020B060403050404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40460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mon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mon Blank" id="{9F86AC21-F9D0-4AF6-B33F-2713106335B9}" vid="{DCDB702A-33F4-4394-925D-3733DDDD7E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58</TotalTime>
  <Words>224</Words>
  <Application>Microsoft Office PowerPoint</Application>
  <PresentationFormat>On-screen Show (4:3)</PresentationFormat>
  <Paragraphs>92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 Light</vt:lpstr>
      <vt:lpstr>Calibri</vt:lpstr>
      <vt:lpstr>Verdana Pro Black</vt:lpstr>
      <vt:lpstr>Verdana</vt:lpstr>
      <vt:lpstr>Arial</vt:lpstr>
      <vt:lpstr>CCSignLanguage</vt:lpstr>
      <vt:lpstr>Trade Gothic Next Heavy</vt:lpstr>
      <vt:lpstr>Sermon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6</cp:revision>
  <dcterms:created xsi:type="dcterms:W3CDTF">2022-08-02T17:22:28Z</dcterms:created>
  <dcterms:modified xsi:type="dcterms:W3CDTF">2023-01-19T21:12:04Z</dcterms:modified>
</cp:coreProperties>
</file>