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howGuides="1">
      <p:cViewPr>
        <p:scale>
          <a:sx n="107" d="100"/>
          <a:sy n="107" d="100"/>
        </p:scale>
        <p:origin x="-94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A08DB-2242-4A00-A9DB-DEAF714EA6C5}" type="datetimeFigureOut">
              <a:rPr lang="en-US" smtClean="0"/>
              <a:t>4/24/14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30CD-2C0D-4EBC-A6F8-04F8368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8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4BE1-9FC8-466B-B17E-ECA1D806A1C6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D1C9-5F0D-4B8D-8BA5-5F91323BDA69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4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07DE-39A5-4A32-A013-9712D69DB4A3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2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3E2E-87CE-416F-91B2-9567A0662CC7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5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2E6E-8ED3-4BE1-AD66-958FA5B09E47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9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2B9D-86A4-429A-8BC2-3B4AFF126A84}" type="datetime1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3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2022-2270-49E9-BC4C-6588AE3FD452}" type="datetime1">
              <a:rPr lang="en-US" smtClean="0"/>
              <a:t>4/24/14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49A4-37FA-488C-8B67-CBB649E7D6BA}" type="datetime1">
              <a:rPr lang="en-US" smtClean="0"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5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F881-7B2C-4CD9-822F-2D1C3F61B4C4}" type="datetime1">
              <a:rPr lang="en-US" smtClean="0"/>
              <a:t>4/24/14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6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D085-33E1-46FF-B3A8-FD180CF50695}" type="datetime1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8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0A48-7019-4653-9C9D-AD3F981C66DE}" type="datetime1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33C9B-3AB9-4FCD-B48E-07E9618A1041}" type="datetime1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409B-CEF2-432B-A69F-0A80F4C4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3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381750" y="2782669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Abel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6381750" y="2743201"/>
            <a:ext cx="1847850" cy="685800"/>
            <a:chOff x="6381750" y="2743201"/>
            <a:chExt cx="1847850" cy="6858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6381750" y="2743201"/>
              <a:ext cx="1847850" cy="685800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6381750" y="2743201"/>
              <a:ext cx="1847850" cy="685799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le 20"/>
          <p:cNvSpPr/>
          <p:nvPr/>
        </p:nvSpPr>
        <p:spPr>
          <a:xfrm>
            <a:off x="3678494" y="5525869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695700" y="2782668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638550" y="685799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76650" y="6858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Adam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6858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3450" y="2782669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Cain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676650" y="2782669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Seth</a:t>
            </a:r>
            <a:endParaRPr lang="en-US" sz="3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828800" y="1332131"/>
            <a:ext cx="5448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828800" y="1332131"/>
            <a:ext cx="2743200" cy="1182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1332131"/>
            <a:ext cx="0" cy="1182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1332131"/>
            <a:ext cx="2705100" cy="1182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76650" y="54864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Noah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552950" y="3618131"/>
            <a:ext cx="0" cy="1639669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457200" y="2286000"/>
            <a:ext cx="1828800" cy="11429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562489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Genesis 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5400000">
            <a:off x="4210618" y="4284076"/>
            <a:ext cx="1078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1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903821" y="4113928"/>
            <a:ext cx="1937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8 generations after Seth</a:t>
            </a:r>
          </a:p>
          <a:p>
            <a:pPr algn="ctr"/>
            <a:r>
              <a:rPr lang="en-US" sz="1200" dirty="0"/>
              <a:t>c</a:t>
            </a:r>
            <a:r>
              <a:rPr lang="en-US" sz="1200" dirty="0" smtClean="0"/>
              <a:t>ame Noah </a:t>
            </a:r>
          </a:p>
          <a:p>
            <a:pPr algn="ctr"/>
            <a:r>
              <a:rPr lang="en-US" sz="1200" dirty="0" smtClean="0"/>
              <a:t>(Matt. 1:1-17; Luke 3:23-38)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8950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7" grpId="0"/>
      <p:bldP spid="8" grpId="0"/>
      <p:bldP spid="9" grpId="0"/>
      <p:bldP spid="15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3674246" y="5389094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570210" y="3857088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48075" y="3852649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Abraham</a:t>
            </a:r>
            <a:endParaRPr lang="en-US" sz="3600" dirty="0"/>
          </a:p>
        </p:txBody>
      </p:sp>
      <p:sp>
        <p:nvSpPr>
          <p:cNvPr id="2" name="Rounded Rectangle 1"/>
          <p:cNvSpPr/>
          <p:nvPr/>
        </p:nvSpPr>
        <p:spPr>
          <a:xfrm>
            <a:off x="3678494" y="725269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6650" y="6858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Noah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889779" y="2071363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Japheth</a:t>
            </a:r>
            <a:endParaRPr lang="en-US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3676650" y="2071363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57300" y="207902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Ham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695700" y="2079020"/>
            <a:ext cx="1661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Shem</a:t>
            </a:r>
            <a:endParaRPr lang="en-US" sz="36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48000" y="1408330"/>
            <a:ext cx="1524000" cy="6490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1408330"/>
            <a:ext cx="0" cy="5912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1408330"/>
            <a:ext cx="1352550" cy="5912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19200" y="506593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Ishmael</a:t>
            </a:r>
            <a:endParaRPr lang="en-US" sz="36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048000" y="4569785"/>
            <a:ext cx="1531860" cy="6263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569596" y="2787186"/>
            <a:ext cx="2404" cy="1022814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97287"/>
            <a:ext cx="21209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 rot="20183428">
            <a:off x="3249446" y="438511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Hagaar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572000" y="4569785"/>
            <a:ext cx="0" cy="8193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48200" y="4511426"/>
            <a:ext cx="70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Sarah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13733" y="5389095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Isaac</a:t>
            </a:r>
            <a:endParaRPr lang="en-US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19799" y="3974285"/>
            <a:ext cx="12025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Genesis 12</a:t>
            </a:r>
          </a:p>
          <a:p>
            <a:r>
              <a:rPr lang="en-US" u="sng" dirty="0" smtClean="0"/>
              <a:t>Promises</a:t>
            </a:r>
          </a:p>
          <a:p>
            <a:pPr marL="342900" indent="-342900">
              <a:buAutoNum type="arabicParenR"/>
            </a:pPr>
            <a:r>
              <a:rPr lang="en-US" dirty="0" smtClean="0"/>
              <a:t>Nation</a:t>
            </a:r>
          </a:p>
          <a:p>
            <a:pPr marL="342900" indent="-342900">
              <a:buAutoNum type="arabicParenR"/>
            </a:pPr>
            <a:r>
              <a:rPr lang="en-US" dirty="0" smtClean="0"/>
              <a:t>Land</a:t>
            </a:r>
          </a:p>
          <a:p>
            <a:pPr marL="342900" indent="-342900">
              <a:buAutoNum type="arabicParenR"/>
            </a:pPr>
            <a:r>
              <a:rPr lang="en-US" dirty="0" smtClean="0"/>
              <a:t>Seed</a:t>
            </a:r>
          </a:p>
        </p:txBody>
      </p:sp>
      <p:sp>
        <p:nvSpPr>
          <p:cNvPr id="30" name="TextBox 29"/>
          <p:cNvSpPr txBox="1"/>
          <p:nvPr/>
        </p:nvSpPr>
        <p:spPr>
          <a:xfrm rot="5400000">
            <a:off x="4238386" y="3123158"/>
            <a:ext cx="11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2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050880" y="2953880"/>
            <a:ext cx="1937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10 generations after Shem</a:t>
            </a:r>
          </a:p>
          <a:p>
            <a:pPr algn="ctr"/>
            <a:r>
              <a:rPr lang="en-US" sz="1200" dirty="0"/>
              <a:t>c</a:t>
            </a:r>
            <a:r>
              <a:rPr lang="en-US" sz="1200" dirty="0" smtClean="0"/>
              <a:t>ame Abram</a:t>
            </a:r>
          </a:p>
          <a:p>
            <a:pPr algn="ctr"/>
            <a:r>
              <a:rPr lang="en-US" sz="1200" dirty="0" smtClean="0"/>
              <a:t>(Matt. 1:1-17; Luke 3:23-38)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430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4" grpId="0"/>
      <p:bldP spid="9" grpId="0"/>
      <p:bldP spid="10" grpId="0"/>
      <p:bldP spid="16" grpId="0"/>
      <p:bldP spid="19" grpId="0"/>
      <p:bldP spid="24" grpId="0"/>
      <p:bldP spid="27" grpId="0"/>
      <p:bldP spid="26" grpId="0"/>
      <p:bldP spid="30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3578070" y="2927060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5935" y="2922621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Judah</a:t>
            </a:r>
            <a:endParaRPr lang="en-US" sz="3600" dirty="0"/>
          </a:p>
        </p:txBody>
      </p:sp>
      <p:sp>
        <p:nvSpPr>
          <p:cNvPr id="2" name="Rounded Rectangle 1"/>
          <p:cNvSpPr/>
          <p:nvPr/>
        </p:nvSpPr>
        <p:spPr>
          <a:xfrm>
            <a:off x="3686354" y="441572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84510" y="402103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Isaac</a:t>
            </a:r>
            <a:endParaRPr lang="en-US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3684510" y="1787666"/>
            <a:ext cx="17907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08060" y="1787665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Esau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3560" y="1795323"/>
            <a:ext cx="1661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Jacob</a:t>
            </a:r>
            <a:endParaRPr lang="en-US" sz="36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55860" y="1124633"/>
            <a:ext cx="1524000" cy="6490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9860" y="1124633"/>
            <a:ext cx="0" cy="5912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065261" y="2503489"/>
            <a:ext cx="2516443" cy="6418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79860" y="2503489"/>
            <a:ext cx="0" cy="4132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579860" y="3674874"/>
            <a:ext cx="7860" cy="2527359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22860" y="1124633"/>
            <a:ext cx="3179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Jacob’s Name Changed to Israel</a:t>
            </a:r>
          </a:p>
          <a:p>
            <a:pPr algn="ctr"/>
            <a:r>
              <a:rPr lang="en-US" b="1" dirty="0" smtClean="0"/>
              <a:t>Gen. 32:28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24801" y="1738325"/>
            <a:ext cx="252473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12 sons  of Israel became tribes</a:t>
            </a:r>
            <a:endParaRPr lang="en-US" sz="1400" dirty="0" smtClean="0"/>
          </a:p>
          <a:p>
            <a:r>
              <a:rPr lang="en-US" sz="1400" dirty="0" smtClean="0"/>
              <a:t>Reuben, Simeon , </a:t>
            </a:r>
            <a:r>
              <a:rPr lang="en-US" sz="1400" b="1" dirty="0" smtClean="0"/>
              <a:t>Levi</a:t>
            </a:r>
            <a:r>
              <a:rPr lang="en-US" sz="1400" dirty="0" smtClean="0"/>
              <a:t>,</a:t>
            </a:r>
          </a:p>
          <a:p>
            <a:r>
              <a:rPr lang="en-US" sz="1400" b="1" dirty="0" smtClean="0"/>
              <a:t>Judah</a:t>
            </a:r>
            <a:r>
              <a:rPr lang="en-US" sz="1400" dirty="0" smtClean="0"/>
              <a:t>, Dan, Naphtali, Gad,</a:t>
            </a:r>
          </a:p>
          <a:p>
            <a:r>
              <a:rPr lang="en-US" sz="1400" dirty="0" smtClean="0"/>
              <a:t>Asher, Issachar, Zebulon, </a:t>
            </a:r>
          </a:p>
          <a:p>
            <a:r>
              <a:rPr lang="en-US" sz="1400" b="1" dirty="0" smtClean="0"/>
              <a:t>Joseph</a:t>
            </a:r>
            <a:r>
              <a:rPr lang="en-US" sz="1400" dirty="0" smtClean="0"/>
              <a:t>, Benjamin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65060" y="2927059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Joseph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41260" y="3493709"/>
            <a:ext cx="647700" cy="489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860" y="2334196"/>
            <a:ext cx="22830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Promise to Abraham</a:t>
            </a:r>
          </a:p>
          <a:p>
            <a:r>
              <a:rPr lang="en-US" sz="1400" dirty="0" smtClean="0"/>
              <a:t>Fulfilled in Egypt as Israelites</a:t>
            </a:r>
          </a:p>
          <a:p>
            <a:r>
              <a:rPr lang="en-US" sz="1400" dirty="0" smtClean="0"/>
              <a:t>Became a Great Nation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-76200" y="3856974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Manasseh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361150" y="3493709"/>
            <a:ext cx="495300" cy="489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89472" y="3860522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Ephraim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587720" y="2503489"/>
            <a:ext cx="2430308" cy="7422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91816" y="2929279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Levi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387166" y="3493709"/>
            <a:ext cx="0" cy="834872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5400000">
            <a:off x="7051689" y="3722023"/>
            <a:ext cx="94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Generations</a:t>
            </a:r>
          </a:p>
        </p:txBody>
      </p:sp>
      <p:sp>
        <p:nvSpPr>
          <p:cNvPr id="44" name="TextBox 43"/>
          <p:cNvSpPr txBox="1"/>
          <p:nvPr/>
        </p:nvSpPr>
        <p:spPr>
          <a:xfrm rot="5400000">
            <a:off x="4213484" y="4630775"/>
            <a:ext cx="1078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Generations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81432" y="4328581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Moses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170660" y="4328581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Aaron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370060" y="4334499"/>
            <a:ext cx="0" cy="942136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5400000">
            <a:off x="2006318" y="4630774"/>
            <a:ext cx="1078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Generations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474710" y="5276635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Joshua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2804" y="4784663"/>
            <a:ext cx="30379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- 10 plagues in Egypt </a:t>
            </a:r>
          </a:p>
          <a:p>
            <a:r>
              <a:rPr lang="en-US" sz="1400" dirty="0" smtClean="0"/>
              <a:t>- Moses leads Israelites out of Egypt to </a:t>
            </a:r>
          </a:p>
          <a:p>
            <a:r>
              <a:rPr lang="en-US" sz="1400" dirty="0" smtClean="0"/>
              <a:t>   land of Canaan</a:t>
            </a:r>
          </a:p>
          <a:p>
            <a:r>
              <a:rPr lang="en-US" sz="1400" dirty="0" smtClean="0"/>
              <a:t>- Old Law given at Mt. Sinai</a:t>
            </a:r>
          </a:p>
          <a:p>
            <a:r>
              <a:rPr lang="en-US" sz="1400" dirty="0" smtClean="0"/>
              <a:t>- Aaron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High Priest</a:t>
            </a:r>
          </a:p>
          <a:p>
            <a:r>
              <a:rPr lang="en-US" sz="1400" dirty="0" smtClean="0"/>
              <a:t>- 12 spies &amp; 40 years in wilderness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1759543" y="5638800"/>
            <a:ext cx="2842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 Joshua leads Israelites to conquer</a:t>
            </a:r>
          </a:p>
          <a:p>
            <a:r>
              <a:rPr lang="en-US" sz="1400" dirty="0" smtClean="0"/>
              <a:t>   land of Canaan</a:t>
            </a:r>
          </a:p>
          <a:p>
            <a:r>
              <a:rPr lang="en-US" sz="1400" dirty="0" smtClean="0"/>
              <a:t>- 2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Promised Fulfilled - Land</a:t>
            </a:r>
          </a:p>
          <a:p>
            <a:r>
              <a:rPr lang="en-US" sz="1400" dirty="0" smtClean="0"/>
              <a:t>- Rest of Bible – Fulfilling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Promise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787000" y="2990834"/>
            <a:ext cx="1174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Priests of </a:t>
            </a:r>
          </a:p>
          <a:p>
            <a:r>
              <a:rPr lang="en-US" sz="1400" dirty="0" smtClean="0"/>
              <a:t>Old Covenant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3</a:t>
            </a:fld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695092" y="3660337"/>
            <a:ext cx="1937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10 generations after Judah</a:t>
            </a:r>
          </a:p>
          <a:p>
            <a:pPr algn="ctr"/>
            <a:r>
              <a:rPr lang="en-US" sz="1200" dirty="0"/>
              <a:t>c</a:t>
            </a:r>
            <a:r>
              <a:rPr lang="en-US" sz="1200" dirty="0" smtClean="0"/>
              <a:t>ame David</a:t>
            </a:r>
          </a:p>
          <a:p>
            <a:pPr algn="ctr"/>
            <a:r>
              <a:rPr lang="en-US" sz="1200" dirty="0" smtClean="0"/>
              <a:t>(Matt. 1:1-17; Luke 3:23-38)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9809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9" grpId="0"/>
      <p:bldP spid="10" grpId="0"/>
      <p:bldP spid="5" grpId="0"/>
      <p:bldP spid="6" grpId="0"/>
      <p:bldP spid="26" grpId="0"/>
      <p:bldP spid="25" grpId="0"/>
      <p:bldP spid="31" grpId="0"/>
      <p:bldP spid="36" grpId="0"/>
      <p:bldP spid="41" grpId="0"/>
      <p:bldP spid="43" grpId="0"/>
      <p:bldP spid="44" grpId="0"/>
      <p:bldP spid="45" grpId="0"/>
      <p:bldP spid="46" grpId="0"/>
      <p:bldP spid="50" grpId="0"/>
      <p:bldP spid="51" grpId="0"/>
      <p:bldP spid="52" grpId="0"/>
      <p:bldP spid="53" grpId="0"/>
      <p:bldP spid="54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8800" y="373731"/>
            <a:ext cx="544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Period of the Judges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28800" y="1020062"/>
            <a:ext cx="5448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38644" y="2267129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 of the Judges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552950" y="5715000"/>
            <a:ext cx="0" cy="979632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5400000">
            <a:off x="4210618" y="6001429"/>
            <a:ext cx="1078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10044" y="1066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 smtClean="0"/>
              <a:t>14 Judges (Deliverers) of Israel</a:t>
            </a:r>
          </a:p>
          <a:p>
            <a:pPr algn="ctr"/>
            <a:r>
              <a:rPr lang="en-US" dirty="0" err="1" smtClean="0"/>
              <a:t>Othniel</a:t>
            </a:r>
            <a:r>
              <a:rPr lang="en-US" dirty="0" smtClean="0"/>
              <a:t>, Ehud, </a:t>
            </a:r>
            <a:r>
              <a:rPr lang="en-US" dirty="0" err="1" smtClean="0"/>
              <a:t>Shamgar</a:t>
            </a:r>
            <a:r>
              <a:rPr lang="en-US" dirty="0" smtClean="0"/>
              <a:t>, Deborah, Gideon, </a:t>
            </a:r>
            <a:r>
              <a:rPr lang="en-US" dirty="0" err="1" smtClean="0"/>
              <a:t>Tola</a:t>
            </a:r>
            <a:r>
              <a:rPr lang="en-US" dirty="0" smtClean="0"/>
              <a:t>, </a:t>
            </a:r>
            <a:r>
              <a:rPr lang="en-US" dirty="0" err="1" smtClean="0"/>
              <a:t>Jair</a:t>
            </a:r>
            <a:r>
              <a:rPr lang="en-US" dirty="0" smtClean="0"/>
              <a:t>, </a:t>
            </a:r>
            <a:r>
              <a:rPr lang="en-US" dirty="0" err="1" smtClean="0"/>
              <a:t>Jephthah</a:t>
            </a:r>
            <a:r>
              <a:rPr lang="en-US" dirty="0" smtClean="0"/>
              <a:t>, </a:t>
            </a:r>
            <a:r>
              <a:rPr lang="en-US" dirty="0" err="1" smtClean="0"/>
              <a:t>Ibzan</a:t>
            </a:r>
            <a:r>
              <a:rPr lang="en-US" dirty="0" smtClean="0"/>
              <a:t>, </a:t>
            </a:r>
            <a:r>
              <a:rPr lang="en-US" dirty="0" err="1" smtClean="0"/>
              <a:t>Elon</a:t>
            </a:r>
            <a:r>
              <a:rPr lang="en-US" dirty="0" smtClean="0"/>
              <a:t>, </a:t>
            </a:r>
            <a:r>
              <a:rPr lang="en-US" dirty="0" err="1" smtClean="0"/>
              <a:t>Abdon</a:t>
            </a:r>
            <a:r>
              <a:rPr lang="en-US" dirty="0" smtClean="0"/>
              <a:t>, Samson, Eli, Samuel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685898" y="3276600"/>
            <a:ext cx="1820292" cy="1752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3514626">
            <a:off x="5191009" y="3609153"/>
            <a:ext cx="332036" cy="146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8377925">
            <a:off x="5059812" y="4693426"/>
            <a:ext cx="332036" cy="146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4044086">
            <a:off x="3660353" y="4515943"/>
            <a:ext cx="332036" cy="146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9281026">
            <a:off x="3837373" y="3448166"/>
            <a:ext cx="332036" cy="146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932896" y="2907268"/>
            <a:ext cx="3326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of Rest – Israel serves idols</a:t>
            </a:r>
            <a:endParaRPr lang="en-US" dirty="0"/>
          </a:p>
        </p:txBody>
      </p:sp>
      <p:sp>
        <p:nvSpPr>
          <p:cNvPr id="2048" name="TextBox 2047"/>
          <p:cNvSpPr txBox="1"/>
          <p:nvPr/>
        </p:nvSpPr>
        <p:spPr>
          <a:xfrm>
            <a:off x="5561120" y="3953168"/>
            <a:ext cx="2675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God allows another nation</a:t>
            </a:r>
          </a:p>
          <a:p>
            <a:r>
              <a:rPr lang="en-US" dirty="0" smtClean="0"/>
              <a:t>to punish Israel</a:t>
            </a:r>
            <a:endParaRPr lang="en-US" dirty="0"/>
          </a:p>
        </p:txBody>
      </p:sp>
      <p:sp>
        <p:nvSpPr>
          <p:cNvPr id="2049" name="TextBox 2048"/>
          <p:cNvSpPr txBox="1"/>
          <p:nvPr/>
        </p:nvSpPr>
        <p:spPr>
          <a:xfrm>
            <a:off x="3415368" y="5029200"/>
            <a:ext cx="236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Israel Groans / Repents</a:t>
            </a:r>
            <a:endParaRPr lang="en-US" dirty="0"/>
          </a:p>
        </p:txBody>
      </p:sp>
      <p:sp>
        <p:nvSpPr>
          <p:cNvPr id="2052" name="TextBox 2051"/>
          <p:cNvSpPr txBox="1"/>
          <p:nvPr/>
        </p:nvSpPr>
        <p:spPr>
          <a:xfrm>
            <a:off x="1905000" y="3772527"/>
            <a:ext cx="1753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God raises Judge</a:t>
            </a:r>
          </a:p>
          <a:p>
            <a:r>
              <a:rPr lang="en-US" dirty="0" smtClean="0"/>
              <a:t>to deliver Israel</a:t>
            </a:r>
          </a:p>
          <a:p>
            <a:r>
              <a:rPr lang="en-US" dirty="0" smtClean="0"/>
              <a:t>from oppressor</a:t>
            </a:r>
          </a:p>
        </p:txBody>
      </p:sp>
      <p:sp>
        <p:nvSpPr>
          <p:cNvPr id="2053" name="TextBox 2052"/>
          <p:cNvSpPr txBox="1"/>
          <p:nvPr/>
        </p:nvSpPr>
        <p:spPr>
          <a:xfrm>
            <a:off x="4181161" y="3829734"/>
            <a:ext cx="1218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14x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03391" y="4144021"/>
            <a:ext cx="237574" cy="79899"/>
          </a:xfrm>
          <a:custGeom>
            <a:avLst/>
            <a:gdLst>
              <a:gd name="connsiteX0" fmla="*/ 0 w 475147"/>
              <a:gd name="connsiteY0" fmla="*/ 71021 h 79899"/>
              <a:gd name="connsiteX1" fmla="*/ 150921 w 475147"/>
              <a:gd name="connsiteY1" fmla="*/ 8877 h 79899"/>
              <a:gd name="connsiteX2" fmla="*/ 292963 w 475147"/>
              <a:gd name="connsiteY2" fmla="*/ 79899 h 79899"/>
              <a:gd name="connsiteX3" fmla="*/ 461639 w 475147"/>
              <a:gd name="connsiteY3" fmla="*/ 8877 h 79899"/>
              <a:gd name="connsiteX4" fmla="*/ 470517 w 475147"/>
              <a:gd name="connsiteY4" fmla="*/ 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5147" h="79899">
                <a:moveTo>
                  <a:pt x="0" y="71021"/>
                </a:moveTo>
                <a:cubicBezTo>
                  <a:pt x="51047" y="39209"/>
                  <a:pt x="102094" y="7397"/>
                  <a:pt x="150921" y="8877"/>
                </a:cubicBezTo>
                <a:cubicBezTo>
                  <a:pt x="199748" y="10357"/>
                  <a:pt x="241177" y="79899"/>
                  <a:pt x="292963" y="79899"/>
                </a:cubicBezTo>
                <a:cubicBezTo>
                  <a:pt x="344749" y="79899"/>
                  <a:pt x="432047" y="22193"/>
                  <a:pt x="461639" y="8877"/>
                </a:cubicBezTo>
                <a:cubicBezTo>
                  <a:pt x="491231" y="-4439"/>
                  <a:pt x="461639" y="2959"/>
                  <a:pt x="470517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4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278796" y="2590111"/>
            <a:ext cx="2619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7 cycles of rest are recorded in Judges, </a:t>
            </a:r>
          </a:p>
          <a:p>
            <a:pPr algn="ctr"/>
            <a:r>
              <a:rPr lang="en-US" sz="1200" dirty="0" smtClean="0"/>
              <a:t>but only 14 Judges, so other </a:t>
            </a:r>
          </a:p>
          <a:p>
            <a:pPr algn="ctr"/>
            <a:r>
              <a:rPr lang="en-US" sz="1200" dirty="0" smtClean="0"/>
              <a:t>cycles are assumed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7867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9" grpId="0"/>
      <p:bldP spid="2" grpId="0"/>
      <p:bldP spid="28" grpId="0" animBg="1"/>
      <p:bldP spid="29" grpId="0" animBg="1"/>
      <p:bldP spid="33" grpId="0" animBg="1"/>
      <p:bldP spid="34" grpId="0" animBg="1"/>
      <p:bldP spid="35" grpId="0" animBg="1"/>
      <p:bldP spid="31" grpId="0"/>
      <p:bldP spid="2048" grpId="0"/>
      <p:bldP spid="2049" grpId="0"/>
      <p:bldP spid="2052" grpId="0"/>
      <p:bldP spid="2053" grpId="0"/>
      <p:bldP spid="5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8800" y="373731"/>
            <a:ext cx="544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Period of the Kings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28800" y="1020062"/>
            <a:ext cx="5448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6439" y="5076231"/>
            <a:ext cx="3421" cy="791169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543300" y="1678230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609975" y="1678230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David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43300" y="1031899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Saul</a:t>
            </a:r>
            <a:endParaRPr lang="en-US" sz="36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579860" y="2334799"/>
            <a:ext cx="0" cy="4132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3570210" y="2758721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636885" y="2758721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Solomon</a:t>
            </a:r>
            <a:endParaRPr lang="en-US" sz="36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06770" y="3415290"/>
            <a:ext cx="0" cy="4132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559576" y="3821456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429000" y="382145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Rehoboam</a:t>
            </a:r>
            <a:endParaRPr lang="en-US" sz="36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200400" y="1143000"/>
            <a:ext cx="0" cy="247889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24200" y="1143000"/>
            <a:ext cx="1524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63841" y="3621897"/>
            <a:ext cx="7415074" cy="813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63841" y="1632063"/>
            <a:ext cx="213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Kingdom of Israel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24600" y="3807270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Jeroboam</a:t>
            </a:r>
            <a:endParaRPr lang="en-US" sz="36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377529" y="5076231"/>
            <a:ext cx="0" cy="318768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06318" y="3630035"/>
            <a:ext cx="0" cy="269456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121241" y="6324600"/>
            <a:ext cx="1524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14400" y="4144621"/>
            <a:ext cx="2275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Divided Kingdom Israel &amp; Judah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02702" y="4479445"/>
            <a:ext cx="21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Southern Kingdom</a:t>
            </a:r>
          </a:p>
          <a:p>
            <a:pPr algn="ctr"/>
            <a:r>
              <a:rPr lang="en-US" dirty="0" smtClean="0"/>
              <a:t>called Judah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24600" y="4453601"/>
            <a:ext cx="21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Northern Kingdom</a:t>
            </a:r>
          </a:p>
          <a:p>
            <a:pPr algn="ctr"/>
            <a:r>
              <a:rPr lang="en-US" dirty="0" smtClean="0"/>
              <a:t>called Israel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350493" y="5394999"/>
            <a:ext cx="21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Assyrian Captivity</a:t>
            </a:r>
          </a:p>
          <a:p>
            <a:pPr algn="ctr"/>
            <a:r>
              <a:rPr lang="en-US" dirty="0" smtClean="0"/>
              <a:t>722 B.C.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529612" y="5870564"/>
            <a:ext cx="21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Babylonian Captivity</a:t>
            </a:r>
          </a:p>
          <a:p>
            <a:pPr algn="ctr"/>
            <a:r>
              <a:rPr lang="en-US" dirty="0" smtClean="0"/>
              <a:t>586 B.C.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593083" y="5335479"/>
            <a:ext cx="849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Generations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393712" y="5089258"/>
            <a:ext cx="849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Generations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5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90570" y="1794393"/>
            <a:ext cx="25083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Abraham to David are 14 generations</a:t>
            </a:r>
          </a:p>
          <a:p>
            <a:pPr algn="ctr"/>
            <a:r>
              <a:rPr lang="en-US" sz="1200" dirty="0" smtClean="0"/>
              <a:t>David to Captivity are 14 generations</a:t>
            </a:r>
          </a:p>
          <a:p>
            <a:pPr algn="ctr"/>
            <a:r>
              <a:rPr lang="en-US" sz="1200" dirty="0" smtClean="0"/>
              <a:t>Captivity to Jesus are 14 generations</a:t>
            </a:r>
          </a:p>
          <a:p>
            <a:pPr algn="ctr"/>
            <a:r>
              <a:rPr lang="en-US" sz="1200" dirty="0" smtClean="0"/>
              <a:t>(Matt. 1:17)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000025" y="2831150"/>
            <a:ext cx="2695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25 generations from Rehoboam to Jesus</a:t>
            </a:r>
          </a:p>
          <a:p>
            <a:pPr algn="ctr"/>
            <a:r>
              <a:rPr lang="en-US" sz="1200" dirty="0"/>
              <a:t>(Matt. 1:1-17; Luke 3:23-38)</a:t>
            </a:r>
          </a:p>
        </p:txBody>
      </p:sp>
    </p:spTree>
    <p:extLst>
      <p:ext uri="{BB962C8B-B14F-4D97-AF65-F5344CB8AC3E}">
        <p14:creationId xmlns:p14="http://schemas.microsoft.com/office/powerpoint/2010/main" val="404089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5" grpId="0"/>
      <p:bldP spid="30" grpId="0"/>
      <p:bldP spid="47" grpId="0"/>
      <p:bldP spid="48" grpId="0"/>
      <p:bldP spid="61" grpId="0"/>
      <p:bldP spid="62" grpId="0"/>
      <p:bldP spid="64" grpId="0"/>
      <p:bldP spid="67" grpId="0"/>
      <p:bldP spid="68" grpId="0"/>
      <p:bldP spid="72" grpId="0"/>
      <p:bldP spid="73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Remnant Returns to Jerusalem after 70 years of captivity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09142" y="599420"/>
            <a:ext cx="21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Walls and Temple are rebuilt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96137" y="1371600"/>
            <a:ext cx="2380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400 Years of Silence from God to Mankind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6999" y="22098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Jewish Sects – Pharisees &amp; Sadducees</a:t>
            </a:r>
          </a:p>
          <a:p>
            <a:pPr algn="ctr"/>
            <a:r>
              <a:rPr lang="en-US" dirty="0" smtClean="0"/>
              <a:t> ruled by Roman Empire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90800" y="29718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Angel Gabriel visits Zechariah</a:t>
            </a:r>
          </a:p>
          <a:p>
            <a:pPr algn="ctr"/>
            <a:r>
              <a:rPr lang="en-US" dirty="0" smtClean="0"/>
              <a:t> John the Baptizer prepares way for Jesus</a:t>
            </a:r>
          </a:p>
          <a:p>
            <a:pPr algn="ctr"/>
            <a:r>
              <a:rPr lang="en-US" sz="1200" dirty="0" smtClean="0"/>
              <a:t>(John is Jesus’ cousin and physically older by 6 months)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676650" y="4114800"/>
            <a:ext cx="2019300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758121" y="4114800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Jesus</a:t>
            </a:r>
            <a:endParaRPr lang="en-US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3561395" y="4783325"/>
            <a:ext cx="23313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Promise to Abraham</a:t>
            </a:r>
          </a:p>
          <a:p>
            <a:pPr algn="ctr"/>
            <a:r>
              <a:rPr lang="en-US" sz="1400" dirty="0" smtClean="0"/>
              <a:t>fulfilled in that through Jesus</a:t>
            </a:r>
          </a:p>
          <a:p>
            <a:pPr algn="ctr"/>
            <a:r>
              <a:rPr lang="en-US" sz="1400" dirty="0" smtClean="0"/>
              <a:t>all nations would be blessed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3833969" y="5867400"/>
            <a:ext cx="1782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YOU and ME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409B-CEF2-432B-A69F-0A80F4C445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5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62" grpId="0"/>
      <p:bldP spid="28" grpId="0"/>
      <p:bldP spid="29" grpId="0"/>
      <p:bldP spid="31" grpId="0"/>
      <p:bldP spid="33" grpId="0"/>
      <p:bldP spid="34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479</Words>
  <Application>Microsoft Macintosh PowerPoint</Application>
  <PresentationFormat>On-screen Show (4:3)</PresentationFormat>
  <Paragraphs>127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Shaw Industries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Gage</dc:creator>
  <cp:lastModifiedBy>Christie Estes</cp:lastModifiedBy>
  <cp:revision>40</cp:revision>
  <cp:lastPrinted>2012-10-23T14:51:12Z</cp:lastPrinted>
  <dcterms:created xsi:type="dcterms:W3CDTF">2012-08-06T00:47:56Z</dcterms:created>
  <dcterms:modified xsi:type="dcterms:W3CDTF">2014-04-24T16:02:07Z</dcterms:modified>
</cp:coreProperties>
</file>