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4" r:id="rId1"/>
  </p:sldMasterIdLst>
  <p:notesMasterIdLst>
    <p:notesMasterId r:id="rId14"/>
  </p:notesMasterIdLst>
  <p:sldIdLst>
    <p:sldId id="296" r:id="rId2"/>
    <p:sldId id="308" r:id="rId3"/>
    <p:sldId id="307" r:id="rId4"/>
    <p:sldId id="297" r:id="rId5"/>
    <p:sldId id="284" r:id="rId6"/>
    <p:sldId id="300" r:id="rId7"/>
    <p:sldId id="301" r:id="rId8"/>
    <p:sldId id="302" r:id="rId9"/>
    <p:sldId id="310" r:id="rId10"/>
    <p:sldId id="306" r:id="rId11"/>
    <p:sldId id="311" r:id="rId12"/>
    <p:sldId id="31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9976E3-B865-4D19-9469-67745DBA16C9}" v="10" dt="2024-12-13T17:16:14.219"/>
  </p1510:revLst>
</p1510:revInfo>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65767" autoAdjust="0"/>
  </p:normalViewPr>
  <p:slideViewPr>
    <p:cSldViewPr>
      <p:cViewPr varScale="1">
        <p:scale>
          <a:sx n="72" d="100"/>
          <a:sy n="72" d="100"/>
        </p:scale>
        <p:origin x="200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765986036"/>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Welcome to our class today, we are going to be discussing what we read in the book of Joel and Obadiah this past week.  We will not be discussing Amos and Jonah even those were in our reading this past week, and there is much to study and learn there.  I think these are the least studied of the books we had to choose from, so that is what led me to focus on Joel and Obadiah.</a:t>
            </a:r>
          </a:p>
          <a:p>
            <a:endParaRPr lang="en-US" dirty="0"/>
          </a:p>
        </p:txBody>
      </p:sp>
    </p:spTree>
    <p:extLst>
      <p:ext uri="{BB962C8B-B14F-4D97-AF65-F5344CB8AC3E}">
        <p14:creationId xmlns:p14="http://schemas.microsoft.com/office/powerpoint/2010/main" val="1841415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D1CFDF-4E2D-CC74-DB90-D31FFC8082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6F22DBD-DD9A-FC3E-2A19-F13FA842DB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D82E36-C319-7AC5-CBC9-F24956C21EAE}"/>
              </a:ext>
            </a:extLst>
          </p:cNvPr>
          <p:cNvSpPr>
            <a:spLocks noGrp="1"/>
          </p:cNvSpPr>
          <p:nvPr>
            <p:ph type="body" idx="1"/>
          </p:nvPr>
        </p:nvSpPr>
        <p:spPr/>
        <p:txBody>
          <a:bodyPr/>
          <a:lstStyle/>
          <a:p>
            <a:r>
              <a:rPr lang="en-US" sz="1400" dirty="0"/>
              <a:t>Obadiah claims authorship of the book; however, there are a dozen men in the Bible named Obadiah; so there is no way to know which one he is.</a:t>
            </a:r>
          </a:p>
          <a:p>
            <a:endParaRPr lang="en-US" sz="1400" dirty="0"/>
          </a:p>
          <a:p>
            <a:r>
              <a:rPr lang="en-US" sz="1400" dirty="0"/>
              <a:t>Obadiah means “Servant of Jehovah”; which is certainly a contrast against the pride and ungodliness of Edom.</a:t>
            </a:r>
          </a:p>
          <a:p>
            <a:endParaRPr lang="en-US" sz="1400" dirty="0"/>
          </a:p>
          <a:p>
            <a:r>
              <a:rPr lang="en-US" sz="1400" dirty="0"/>
              <a:t>The target of the prophecy of judgement is certainly against Edom (the descendants of Esau); however, there are words of hope for Judah (the descendants of Jacob or Israel) as well in the prophecy.</a:t>
            </a:r>
          </a:p>
          <a:p>
            <a:endParaRPr lang="en-US" sz="1400" dirty="0"/>
          </a:p>
          <a:p>
            <a:r>
              <a:rPr lang="en-US" sz="1400" dirty="0"/>
              <a:t>There is much debate over the time of the writing:</a:t>
            </a:r>
          </a:p>
          <a:p>
            <a:pPr marL="457200" indent="-457200">
              <a:buAutoNum type="arabicParenR"/>
            </a:pPr>
            <a:r>
              <a:rPr lang="en-US" sz="1400" dirty="0"/>
              <a:t>Could have been written during the time of King </a:t>
            </a:r>
            <a:r>
              <a:rPr lang="en-US" sz="1400" dirty="0" err="1"/>
              <a:t>Jehoram</a:t>
            </a:r>
            <a:r>
              <a:rPr lang="en-US" sz="1400" dirty="0"/>
              <a:t> of Judah (848-841 B.C.)</a:t>
            </a:r>
          </a:p>
          <a:p>
            <a:pPr marL="457200" indent="-457200">
              <a:buAutoNum type="arabicParenR"/>
            </a:pPr>
            <a:r>
              <a:rPr lang="en-US" sz="1400" dirty="0"/>
              <a:t>Shortly after the Babylonian conquest of Judah (586 B.C.)</a:t>
            </a:r>
          </a:p>
          <a:p>
            <a:pPr marL="457200" indent="-457200">
              <a:buAutoNum type="arabicParenR"/>
            </a:pPr>
            <a:r>
              <a:rPr lang="en-US" sz="1400" dirty="0"/>
              <a:t>Or sometime between those periods.</a:t>
            </a:r>
          </a:p>
          <a:p>
            <a:pPr marL="0" indent="0">
              <a:buNone/>
            </a:pPr>
            <a:endParaRPr lang="en-US" sz="1400" dirty="0"/>
          </a:p>
          <a:p>
            <a:pPr marL="0" indent="0">
              <a:buNone/>
            </a:pPr>
            <a:r>
              <a:rPr lang="en-US" sz="1400" dirty="0"/>
              <a:t>Most would argue for the earlier date as the assault on Judah does not seem to be complete as it would have been at the time of the Babylonian conquest.  The events seem to fit well with what occurred during the revolt of the Edomite Kings in 2 Kings 8:20-22 and the invasion and plundering of Jerusalem by the Philistines and Arabians that took place during the reign of </a:t>
            </a:r>
            <a:r>
              <a:rPr lang="en-US" sz="1400" dirty="0" err="1"/>
              <a:t>Jehoram</a:t>
            </a:r>
            <a:r>
              <a:rPr lang="en-US" sz="1400" dirty="0"/>
              <a:t> (2 Chron. 21:8-10; 16-17).</a:t>
            </a:r>
          </a:p>
          <a:p>
            <a:pPr marL="0" indent="0">
              <a:buNone/>
            </a:pPr>
            <a:endParaRPr lang="en-US" sz="1400" dirty="0"/>
          </a:p>
          <a:p>
            <a:pPr marL="0" indent="0">
              <a:buNone/>
            </a:pPr>
            <a:r>
              <a:rPr lang="en-US" sz="1400" dirty="0"/>
              <a:t>Also, Obadiah speaks of the exiles of Judah being taken to </a:t>
            </a:r>
            <a:r>
              <a:rPr lang="en-US" sz="1400" dirty="0" err="1"/>
              <a:t>Sepharad</a:t>
            </a:r>
            <a:r>
              <a:rPr lang="en-US" sz="1400" dirty="0"/>
              <a:t> (Obad.20) rather than to Babylon.</a:t>
            </a:r>
          </a:p>
          <a:p>
            <a:endParaRPr lang="en-US" sz="1400" dirty="0"/>
          </a:p>
          <a:p>
            <a:endParaRPr lang="en-US" sz="1400" dirty="0"/>
          </a:p>
          <a:p>
            <a:endParaRPr lang="en-US" sz="1400" dirty="0"/>
          </a:p>
          <a:p>
            <a:endParaRPr lang="en-US" sz="1400" dirty="0"/>
          </a:p>
          <a:p>
            <a:endParaRPr lang="en-US" sz="1400" dirty="0"/>
          </a:p>
          <a:p>
            <a:endParaRPr lang="en-US" dirty="0"/>
          </a:p>
        </p:txBody>
      </p:sp>
    </p:spTree>
    <p:extLst>
      <p:ext uri="{BB962C8B-B14F-4D97-AF65-F5344CB8AC3E}">
        <p14:creationId xmlns:p14="http://schemas.microsoft.com/office/powerpoint/2010/main" val="2077178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C46A3-075D-7360-94EA-B877FFACF9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DEEEA6-6578-6626-3CFC-CFAD6257B1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8C83F-17C5-8A55-2D50-5168E5F74805}"/>
              </a:ext>
            </a:extLst>
          </p:cNvPr>
          <p:cNvSpPr>
            <a:spLocks noGrp="1"/>
          </p:cNvSpPr>
          <p:nvPr>
            <p:ph type="body" idx="1"/>
          </p:nvPr>
        </p:nvSpPr>
        <p:spPr/>
        <p:txBody>
          <a:bodyPr/>
          <a:lstStyle/>
          <a:p>
            <a:r>
              <a:rPr lang="en-US" sz="1400" b="1" dirty="0"/>
              <a:t>READ OBADIAH 1-9</a:t>
            </a:r>
          </a:p>
          <a:p>
            <a:endParaRPr lang="en-US" sz="1400" b="1" dirty="0"/>
          </a:p>
          <a:p>
            <a:r>
              <a:rPr lang="en-US" sz="1400" b="1" dirty="0"/>
              <a:t>What judgements were coming upon the Edomites?</a:t>
            </a:r>
          </a:p>
          <a:p>
            <a:pPr marL="342900" indent="-342900">
              <a:buFont typeface="Arial" panose="020B0604020202020204" pitchFamily="34" charset="0"/>
              <a:buChar char="•"/>
            </a:pPr>
            <a:r>
              <a:rPr lang="en-US" sz="1400" b="0" dirty="0"/>
              <a:t>Will be made small among the nations and greatly despised</a:t>
            </a:r>
          </a:p>
          <a:p>
            <a:pPr marL="342900" indent="-342900">
              <a:buFont typeface="Arial" panose="020B0604020202020204" pitchFamily="34" charset="0"/>
              <a:buChar char="•"/>
            </a:pPr>
            <a:r>
              <a:rPr lang="en-US" sz="1400" b="0" dirty="0"/>
              <a:t>All of their goods and hidden treasures will be stolen</a:t>
            </a:r>
          </a:p>
          <a:p>
            <a:pPr marL="342900" indent="-342900">
              <a:buFont typeface="Arial" panose="020B0604020202020204" pitchFamily="34" charset="0"/>
              <a:buChar char="•"/>
            </a:pPr>
            <a:r>
              <a:rPr lang="en-US" sz="1400" b="0" dirty="0"/>
              <a:t>Those whom they believe to be their allies will deceive them and prevail against them</a:t>
            </a:r>
          </a:p>
          <a:p>
            <a:pPr marL="342900" indent="-342900">
              <a:buFont typeface="Arial" panose="020B0604020202020204" pitchFamily="34" charset="0"/>
              <a:buChar char="•"/>
            </a:pPr>
            <a:r>
              <a:rPr lang="en-US" sz="1400" b="0" dirty="0"/>
              <a:t>The wise men of Edom will be destroyed</a:t>
            </a:r>
          </a:p>
          <a:p>
            <a:pPr marL="342900" indent="-342900">
              <a:buFont typeface="Arial" panose="020B0604020202020204" pitchFamily="34" charset="0"/>
              <a:buChar char="•"/>
            </a:pPr>
            <a:r>
              <a:rPr lang="en-US" sz="1400" b="0" dirty="0"/>
              <a:t>Even the mighty men will be destroyed</a:t>
            </a:r>
            <a:endParaRPr lang="en-US" sz="1400" b="1" dirty="0"/>
          </a:p>
          <a:p>
            <a:endParaRPr lang="en-US" sz="1400" b="1" dirty="0"/>
          </a:p>
          <a:p>
            <a:r>
              <a:rPr lang="en-US" sz="1400" b="1" dirty="0"/>
              <a:t>What may have caused Edom’s pride as a nation?</a:t>
            </a:r>
          </a:p>
          <a:p>
            <a:pPr marL="342900" indent="-342900">
              <a:buFont typeface="Arial" panose="020B0604020202020204" pitchFamily="34" charset="0"/>
              <a:buChar char="•"/>
            </a:pPr>
            <a:r>
              <a:rPr lang="en-US" sz="1400" b="0" dirty="0"/>
              <a:t>Pride of your heart has deceived you (Cleft dwellers and thoughts of superiority as though no one could bring them down)</a:t>
            </a:r>
          </a:p>
          <a:p>
            <a:pPr marL="342900" indent="-342900">
              <a:buFont typeface="Arial" panose="020B0604020202020204" pitchFamily="34" charset="0"/>
              <a:buChar char="•"/>
            </a:pPr>
            <a:r>
              <a:rPr lang="en-US" sz="1400" b="0" dirty="0"/>
              <a:t>Have much goods and food</a:t>
            </a:r>
          </a:p>
          <a:p>
            <a:pPr marL="342900" indent="-342900">
              <a:buFont typeface="Arial" panose="020B0604020202020204" pitchFamily="34" charset="0"/>
              <a:buChar char="•"/>
            </a:pPr>
            <a:r>
              <a:rPr lang="en-US" sz="1400" b="0" dirty="0"/>
              <a:t>Mighty men</a:t>
            </a:r>
          </a:p>
          <a:p>
            <a:endParaRPr lang="en-US" sz="1400" b="1" dirty="0"/>
          </a:p>
          <a:p>
            <a:r>
              <a:rPr lang="en-US" sz="1400" b="1" dirty="0"/>
              <a:t>Aren’t these the same things that can cause pride in the heart of men today?</a:t>
            </a:r>
          </a:p>
          <a:p>
            <a:pPr marL="342900" indent="-342900">
              <a:buFont typeface="Arial" panose="020B0604020202020204" pitchFamily="34" charset="0"/>
              <a:buChar char="•"/>
            </a:pPr>
            <a:r>
              <a:rPr lang="en-US" sz="1400" b="0" dirty="0"/>
              <a:t>Have some sense of security</a:t>
            </a:r>
          </a:p>
          <a:p>
            <a:pPr marL="342900" indent="-342900">
              <a:buFont typeface="Arial" panose="020B0604020202020204" pitchFamily="34" charset="0"/>
              <a:buChar char="•"/>
            </a:pPr>
            <a:r>
              <a:rPr lang="en-US" sz="1400" b="0" dirty="0"/>
              <a:t>Have many provisions</a:t>
            </a:r>
          </a:p>
          <a:p>
            <a:pPr marL="342900" indent="-342900">
              <a:buFont typeface="Arial" panose="020B0604020202020204" pitchFamily="34" charset="0"/>
              <a:buChar char="•"/>
            </a:pPr>
            <a:r>
              <a:rPr lang="en-US" sz="1400" b="0" dirty="0"/>
              <a:t>Have power in this world</a:t>
            </a:r>
          </a:p>
          <a:p>
            <a:endParaRPr lang="en-US" sz="1400" b="1" dirty="0"/>
          </a:p>
          <a:p>
            <a:r>
              <a:rPr lang="en-US" sz="1400" b="1" dirty="0"/>
              <a:t>READ OBADIAH 10-14</a:t>
            </a:r>
          </a:p>
          <a:p>
            <a:endParaRPr lang="en-US" sz="1400" b="1" dirty="0"/>
          </a:p>
          <a:p>
            <a:pPr marL="0" marR="0" lvl="0" indent="0" defTabSz="457200" eaLnBrk="1" fontAlgn="auto" latinLnBrk="0" hangingPunct="1">
              <a:lnSpc>
                <a:spcPct val="117999"/>
              </a:lnSpc>
              <a:spcBef>
                <a:spcPts val="0"/>
              </a:spcBef>
              <a:spcAft>
                <a:spcPts val="0"/>
              </a:spcAft>
              <a:buClrTx/>
              <a:buSzTx/>
              <a:buFont typeface="Arial" panose="020B0604020202020204" pitchFamily="34" charset="0"/>
              <a:buNone/>
              <a:tabLst/>
              <a:defRPr/>
            </a:pPr>
            <a:r>
              <a:rPr lang="en-US" sz="1400" b="1" dirty="0">
                <a:solidFill>
                  <a:schemeClr val="bg1"/>
                </a:solidFill>
                <a:latin typeface="Merriweather" panose="00000500000000000000" pitchFamily="2" charset="0"/>
              </a:rPr>
              <a:t>How had Edom sinned according to Obadiah 10-14?</a:t>
            </a:r>
          </a:p>
          <a:p>
            <a:pPr marL="342900" indent="-342900">
              <a:buFont typeface="Arial" panose="020B0604020202020204" pitchFamily="34" charset="0"/>
              <a:buChar char="•"/>
            </a:pPr>
            <a:r>
              <a:rPr lang="en-US" sz="1400" b="0" dirty="0"/>
              <a:t>Violence against your brother Jacob (Edom against Judah)</a:t>
            </a:r>
          </a:p>
          <a:p>
            <a:pPr marL="342900" indent="-342900">
              <a:buFont typeface="Arial" panose="020B0604020202020204" pitchFamily="34" charset="0"/>
              <a:buChar char="•"/>
            </a:pPr>
            <a:r>
              <a:rPr lang="en-US" sz="1400" b="0" dirty="0"/>
              <a:t>Foreigners entered the gates of Jerusalem and they were essentially supporting them by not defending them </a:t>
            </a:r>
          </a:p>
          <a:p>
            <a:pPr marL="342900" indent="-342900">
              <a:buFont typeface="Arial" panose="020B0604020202020204" pitchFamily="34" charset="0"/>
              <a:buChar char="•"/>
            </a:pPr>
            <a:r>
              <a:rPr lang="en-US" sz="1400" b="0" dirty="0"/>
              <a:t>Stood on the other side and Watched them as they suffered</a:t>
            </a:r>
          </a:p>
          <a:p>
            <a:pPr marL="342900" indent="-342900">
              <a:buFont typeface="Arial" panose="020B0604020202020204" pitchFamily="34" charset="0"/>
              <a:buChar char="•"/>
            </a:pPr>
            <a:r>
              <a:rPr lang="en-US" sz="1400" b="0" dirty="0"/>
              <a:t>Rejoiced over Judah’s demise</a:t>
            </a:r>
          </a:p>
          <a:p>
            <a:pPr marL="342900" indent="-342900">
              <a:buFont typeface="Arial" panose="020B0604020202020204" pitchFamily="34" charset="0"/>
              <a:buChar char="•"/>
            </a:pPr>
            <a:r>
              <a:rPr lang="en-US" sz="1400" b="0" dirty="0"/>
              <a:t>Entered their gates and stole their goods</a:t>
            </a:r>
          </a:p>
          <a:p>
            <a:pPr marL="342900" indent="-342900">
              <a:buFont typeface="Arial" panose="020B0604020202020204" pitchFamily="34" charset="0"/>
              <a:buChar char="•"/>
            </a:pPr>
            <a:r>
              <a:rPr lang="en-US" sz="1400" b="0" dirty="0"/>
              <a:t>Stood in the crossway to block those escaping</a:t>
            </a:r>
          </a:p>
          <a:p>
            <a:pPr marL="342900" indent="-342900">
              <a:buFont typeface="Arial" panose="020B0604020202020204" pitchFamily="34" charset="0"/>
              <a:buChar char="•"/>
            </a:pPr>
            <a:r>
              <a:rPr lang="en-US" sz="1400" b="0" dirty="0"/>
              <a:t>Returned those who had escaped</a:t>
            </a:r>
          </a:p>
          <a:p>
            <a:endParaRPr lang="en-US" sz="1400" b="1" dirty="0"/>
          </a:p>
          <a:p>
            <a:r>
              <a:rPr lang="en-US" sz="1400" b="0" dirty="0"/>
              <a:t>This is such an afront to their extended family doing all they can to exploit Judah in their time of need, and facilitate their enemies in capturing them.</a:t>
            </a:r>
          </a:p>
          <a:p>
            <a:pPr marL="0" indent="0">
              <a:buFont typeface="Arial" panose="020B0604020202020204" pitchFamily="34" charset="0"/>
              <a:buNone/>
            </a:pPr>
            <a:endParaRPr lang="en-US" sz="1400" b="0" dirty="0"/>
          </a:p>
          <a:p>
            <a:pPr marL="0" indent="0">
              <a:buFont typeface="Arial" panose="020B0604020202020204" pitchFamily="34" charset="0"/>
              <a:buNone/>
            </a:pPr>
            <a:r>
              <a:rPr lang="en-US" sz="1400" b="1" dirty="0"/>
              <a:t>What caused such hatred to be displayed towards Israel by Edom?</a:t>
            </a:r>
          </a:p>
          <a:p>
            <a:pPr marL="0" indent="0">
              <a:buFont typeface="Arial" panose="020B0604020202020204" pitchFamily="34" charset="0"/>
              <a:buNone/>
            </a:pPr>
            <a:r>
              <a:rPr lang="en-US" sz="1400" b="0" dirty="0"/>
              <a:t>Evils of strife that go beyond those who may have actually been the source and already forgave each other.</a:t>
            </a:r>
          </a:p>
          <a:p>
            <a:pPr marL="0" indent="0">
              <a:buFont typeface="Arial" panose="020B0604020202020204" pitchFamily="34" charset="0"/>
              <a:buNone/>
            </a:pPr>
            <a:endParaRPr lang="en-US" sz="1400" b="0" dirty="0"/>
          </a:p>
          <a:p>
            <a:r>
              <a:rPr lang="en-US" sz="1400" dirty="0"/>
              <a:t>The Feud between the Edomites (Esau’s descendants) and Israel (Jacob’s descendants) can be traced back to Jacob and Esau; however, you would have thought their families would have let it go when Esau and Jacob seemed to have made peace between each other.</a:t>
            </a:r>
          </a:p>
          <a:p>
            <a:endParaRPr lang="en-US" sz="1400" dirty="0"/>
          </a:p>
          <a:p>
            <a:r>
              <a:rPr lang="en-US" sz="1400" dirty="0"/>
              <a:t>[Gen 33:1-16 ESV] 1 And Jacob lifted up his eyes and looked, and behold, Esau was coming, and four hundred men with him. So he divided the children among Leah and Rachel and the two female servants. 2 And he put the servants with their children in front, then Leah with her children, and Rachel and Joseph last of all. 3 He himself went on before them, bowing himself to the ground seven times, until he came near to his brother. 4 But Esau ran to meet him and embraced him and fell on his neck and kissed him, and they wept. 5 And when Esau lifted up his eyes and saw the women and children, he said, "Who are these with you?" Jacob said, "The children whom God has graciously given your servant." 6 Then the servants drew near, they and their children, and bowed down. 7 Leah likewise and her children drew near and bowed down. And last Joseph and Rachel drew near, and they bowed down. 8 Esau said, "What do you mean by all this company that I met?" Jacob answered, "To find favor in the sight of my lord." 9 But Esau said, "I have enough, my brother; keep what you have for yourself." 10 Jacob said, "No, please, if I have found favor in your sight, then accept my present from my hand. For I have seen your face, which is like seeing the face of God, and you have accepted me. 11 Please accept my blessing that is brought to you, because God has dealt graciously with me, and because I have enough." Thus he urged him, and he took it. 12 Then Esau said, "Let us journey on our way, and I will go ahead of you." 13 But Jacob said to him, "My lord knows that the children are frail, and that the nursing flocks and herds are a care to me. If they are driven hard for one day, all the flocks will die. 14 Let my lord pass on ahead of his servant, and I will lead on slowly, at the pace of the livestock that are ahead of me and at the pace of the children, until I come to my lord in Seir." 15 So Esau said, "Let me leave with you some of the people who are with me." But he said, "What need is there? Let me find favor in the sight of my lord." 16 So Esau returned that day on his way to Seir.</a:t>
            </a:r>
          </a:p>
          <a:p>
            <a:endParaRPr lang="en-US" sz="1400" dirty="0"/>
          </a:p>
          <a:p>
            <a:pPr marL="0" indent="0">
              <a:buFont typeface="Arial" panose="020B0604020202020204" pitchFamily="34" charset="0"/>
              <a:buNone/>
            </a:pPr>
            <a:r>
              <a:rPr lang="en-US" sz="1400" b="1" dirty="0"/>
              <a:t>How will you be remembered by man?  How will you be remembered by God?  What will your future generations look like?</a:t>
            </a:r>
          </a:p>
          <a:p>
            <a:pPr marL="0" indent="0">
              <a:buFont typeface="Arial" panose="020B0604020202020204" pitchFamily="34" charset="0"/>
              <a:buNone/>
            </a:pPr>
            <a:r>
              <a:rPr lang="en-US" sz="1400" b="1" dirty="0"/>
              <a:t>Will they be a loving and forgiving people or ones chosen for destruction?  How will you make sure your family is left without those kinds of issues?</a:t>
            </a:r>
          </a:p>
          <a:p>
            <a:pPr marL="0" indent="0">
              <a:buFont typeface="Arial" panose="020B0604020202020204" pitchFamily="34" charset="0"/>
              <a:buNone/>
            </a:pPr>
            <a:endParaRPr lang="en-US" sz="1400" b="0" dirty="0"/>
          </a:p>
          <a:p>
            <a:pPr marL="0" indent="0">
              <a:buFont typeface="Arial" panose="020B0604020202020204" pitchFamily="34" charset="0"/>
              <a:buNone/>
            </a:pPr>
            <a:r>
              <a:rPr lang="en-US" sz="1400" b="1" dirty="0"/>
              <a:t>READ OBADIAH 15-18</a:t>
            </a:r>
          </a:p>
          <a:p>
            <a:pPr marL="0" indent="0">
              <a:buFont typeface="Arial" panose="020B0604020202020204" pitchFamily="34" charset="0"/>
              <a:buNone/>
            </a:pPr>
            <a:endParaRPr lang="en-US" sz="1400" b="0" dirty="0"/>
          </a:p>
          <a:p>
            <a:pPr marL="0" indent="0">
              <a:buFont typeface="Arial" panose="020B0604020202020204" pitchFamily="34" charset="0"/>
              <a:buNone/>
            </a:pPr>
            <a:r>
              <a:rPr lang="en-US" sz="1400" b="1" dirty="0"/>
              <a:t>What would the results be of the judgement on Edom?</a:t>
            </a:r>
          </a:p>
          <a:p>
            <a:pPr marL="342900" indent="-342900">
              <a:buFont typeface="Arial" panose="020B0604020202020204" pitchFamily="34" charset="0"/>
              <a:buChar char="•"/>
            </a:pPr>
            <a:r>
              <a:rPr lang="en-US" sz="1400" b="0" dirty="0"/>
              <a:t>As they had done, it would be done to them.</a:t>
            </a:r>
          </a:p>
          <a:p>
            <a:pPr marL="342900" indent="-342900">
              <a:buFont typeface="Arial" panose="020B0604020202020204" pitchFamily="34" charset="0"/>
              <a:buChar char="•"/>
            </a:pPr>
            <a:r>
              <a:rPr lang="en-US" sz="1400" b="0" dirty="0"/>
              <a:t>Except Edom will not recover</a:t>
            </a:r>
          </a:p>
          <a:p>
            <a:pPr marL="0" indent="0">
              <a:buFont typeface="Arial" panose="020B0604020202020204" pitchFamily="34" charset="0"/>
              <a:buNone/>
            </a:pPr>
            <a:endParaRPr lang="en-US" sz="1400" b="0" dirty="0"/>
          </a:p>
          <a:p>
            <a:pPr marL="0" indent="0">
              <a:buFont typeface="Arial" panose="020B0604020202020204" pitchFamily="34" charset="0"/>
              <a:buNone/>
            </a:pPr>
            <a:r>
              <a:rPr lang="en-US" sz="1400" b="1" dirty="0"/>
              <a:t>READ OBADIAH 19-21</a:t>
            </a:r>
          </a:p>
          <a:p>
            <a:pPr marL="0" indent="0">
              <a:buFont typeface="Arial" panose="020B0604020202020204" pitchFamily="34" charset="0"/>
              <a:buNone/>
            </a:pPr>
            <a:r>
              <a:rPr lang="en-US" sz="1400" b="0" dirty="0"/>
              <a:t>Judah will prevail and possess all of what Edom once had.</a:t>
            </a:r>
          </a:p>
          <a:p>
            <a:pPr marL="0" indent="0">
              <a:buFont typeface="Arial" panose="020B0604020202020204" pitchFamily="34" charset="0"/>
              <a:buNone/>
            </a:pPr>
            <a:endParaRPr lang="en-US" sz="1400" b="0" dirty="0"/>
          </a:p>
          <a:p>
            <a:pPr marL="0" indent="0">
              <a:buFont typeface="Arial" panose="020B0604020202020204" pitchFamily="34" charset="0"/>
              <a:buNone/>
            </a:pPr>
            <a:endParaRPr lang="en-US" sz="1400" b="0" dirty="0"/>
          </a:p>
          <a:p>
            <a:pPr marL="0" indent="0">
              <a:buFont typeface="Arial" panose="020B0604020202020204" pitchFamily="34" charset="0"/>
              <a:buNone/>
            </a:pPr>
            <a:r>
              <a:rPr lang="en-US" sz="1400" b="0" dirty="0"/>
              <a:t>BONUS:</a:t>
            </a:r>
          </a:p>
          <a:p>
            <a:pPr marL="0" indent="0">
              <a:buFont typeface="Arial" panose="020B0604020202020204" pitchFamily="34" charset="0"/>
              <a:buNone/>
            </a:pPr>
            <a:r>
              <a:rPr lang="en-US" sz="1400" b="1" dirty="0" err="1"/>
              <a:t>Teman</a:t>
            </a:r>
            <a:r>
              <a:rPr lang="en-US" sz="1400" b="1" dirty="0"/>
              <a:t>: The name of a man and a city in the Old Testament</a:t>
            </a:r>
          </a:p>
          <a:p>
            <a:pPr marL="457200" indent="-457200">
              <a:buFont typeface="Arial" panose="020B0604020202020204" pitchFamily="34" charset="0"/>
              <a:buAutoNum type="arabicParenR"/>
            </a:pPr>
            <a:r>
              <a:rPr lang="en-US" sz="1400" b="0" dirty="0"/>
              <a:t>A son of Eliphaz and a grandson of Esau (Gen. 36:11).  </a:t>
            </a:r>
            <a:r>
              <a:rPr lang="en-US" sz="1400" b="0" dirty="0" err="1"/>
              <a:t>Teman</a:t>
            </a:r>
            <a:r>
              <a:rPr lang="en-US" sz="1400" b="0" dirty="0"/>
              <a:t> was an Edomite chief (Gen. 36:15); I Chron. 1:36) who gave his name to the region where his descendants settled (Gen. 36:34)</a:t>
            </a:r>
          </a:p>
          <a:p>
            <a:pPr marL="457200" indent="-457200">
              <a:buFont typeface="Arial" panose="020B0604020202020204" pitchFamily="34" charset="0"/>
              <a:buAutoNum type="arabicParenR"/>
            </a:pPr>
            <a:r>
              <a:rPr lang="en-US" sz="1400" b="0" dirty="0"/>
              <a:t>An important city in southern Edom (Gen. 36:34, Hab. 3:3).  Some scholars identify </a:t>
            </a:r>
            <a:r>
              <a:rPr lang="en-US" sz="1400" b="0" dirty="0" err="1"/>
              <a:t>Teman</a:t>
            </a:r>
            <a:r>
              <a:rPr lang="en-US" sz="1400" b="0" dirty="0"/>
              <a:t> with </a:t>
            </a:r>
            <a:r>
              <a:rPr lang="en-US" sz="1400" b="0" dirty="0" err="1"/>
              <a:t>Tawilan</a:t>
            </a:r>
            <a:r>
              <a:rPr lang="en-US" sz="1400" b="0" dirty="0"/>
              <a:t>, about eight kilometers (five miles) east of Petra.</a:t>
            </a:r>
          </a:p>
          <a:p>
            <a:pPr marL="457200" indent="-457200">
              <a:buFont typeface="Arial" panose="020B0604020202020204" pitchFamily="34" charset="0"/>
              <a:buAutoNum type="arabicParenR"/>
            </a:pPr>
            <a:endParaRPr lang="en-US" sz="1400" b="0" dirty="0"/>
          </a:p>
          <a:p>
            <a:pPr marL="0" indent="0">
              <a:buFont typeface="Arial" panose="020B0604020202020204" pitchFamily="34" charset="0"/>
              <a:buNone/>
            </a:pPr>
            <a:endParaRPr lang="en-US" sz="1400" b="0" dirty="0"/>
          </a:p>
          <a:p>
            <a:pPr marL="0" indent="0">
              <a:buFont typeface="Arial" panose="020B0604020202020204" pitchFamily="34" charset="0"/>
              <a:buNone/>
            </a:pPr>
            <a:endParaRPr lang="en-US" b="0" dirty="0"/>
          </a:p>
        </p:txBody>
      </p:sp>
    </p:spTree>
    <p:extLst>
      <p:ext uri="{BB962C8B-B14F-4D97-AF65-F5344CB8AC3E}">
        <p14:creationId xmlns:p14="http://schemas.microsoft.com/office/powerpoint/2010/main" val="614764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FA5C5-7920-A643-297F-69CC19BAAD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EFEBC9-0CAD-6DE2-5488-68436E32A7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323652-65B2-C1F1-1B13-0D7521B2233A}"/>
              </a:ext>
            </a:extLst>
          </p:cNvPr>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Welcome to our class today, we are going to be discussing what we read in the book of Joel and Obadiah this past week.  We will not be discussing Amos and Jonah even those were in our reading this past week, and there is much to study and learn there.  I think these are the least studied of the books we had to choose from, so that is what led me to focus on Joel and Obadiah.</a:t>
            </a:r>
          </a:p>
          <a:p>
            <a:endParaRPr lang="en-US" dirty="0"/>
          </a:p>
        </p:txBody>
      </p:sp>
    </p:spTree>
    <p:extLst>
      <p:ext uri="{BB962C8B-B14F-4D97-AF65-F5344CB8AC3E}">
        <p14:creationId xmlns:p14="http://schemas.microsoft.com/office/powerpoint/2010/main" val="691948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2B800C-FC95-C822-20DF-020AA7BBB2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9BB66B-7D4A-8C89-F4F2-8628A6BA81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A635EC-B844-C816-D8CD-0BA2CADDB604}"/>
              </a:ext>
            </a:extLst>
          </p:cNvPr>
          <p:cNvSpPr>
            <a:spLocks noGrp="1"/>
          </p:cNvSpPr>
          <p:nvPr>
            <p:ph type="body" idx="1"/>
          </p:nvPr>
        </p:nvSpPr>
        <p:spPr/>
        <p:txBody>
          <a:bodyPr/>
          <a:lstStyle/>
          <a:p>
            <a:r>
              <a:rPr lang="en-US" sz="1400" dirty="0"/>
              <a:t>Let’s re-orient ourselves to some of the key dates on the timeline of Biblical history during the time of the prophets.</a:t>
            </a:r>
          </a:p>
          <a:p>
            <a:endParaRPr lang="en-US" sz="1400" dirty="0"/>
          </a:p>
          <a:p>
            <a:r>
              <a:rPr lang="en-US" sz="1400" dirty="0"/>
              <a:t>Assyrians took the Northern Kingdom of Israel captive in 722 B.C.</a:t>
            </a:r>
          </a:p>
          <a:p>
            <a:endParaRPr lang="en-US" sz="1400" dirty="0"/>
          </a:p>
          <a:p>
            <a:r>
              <a:rPr lang="en-US" sz="1400" dirty="0"/>
              <a:t>Babylonians took the Southern Kingdom of Judah captive in 586 B.C. as they finished the job that year; however, it really occurred in three waves that began in 605 B.C.</a:t>
            </a:r>
          </a:p>
          <a:p>
            <a:endParaRPr lang="en-US" sz="1400" dirty="0"/>
          </a:p>
          <a:p>
            <a:r>
              <a:rPr lang="en-US" sz="1400" dirty="0"/>
              <a:t>605 B.C. Who was taken in the first phase of the Babylonian Captivity that wrote a major book of prophecy?  Daniel</a:t>
            </a:r>
          </a:p>
          <a:p>
            <a:endParaRPr lang="en-US" sz="1400" dirty="0"/>
          </a:p>
          <a:p>
            <a:r>
              <a:rPr lang="en-US" sz="1400" dirty="0"/>
              <a:t>597 B.C. Second phase of captivity when Ezekiel was taken into captivity</a:t>
            </a:r>
          </a:p>
          <a:p>
            <a:endParaRPr lang="en-US" sz="1400" dirty="0"/>
          </a:p>
          <a:p>
            <a:r>
              <a:rPr lang="en-US" sz="1400" dirty="0"/>
              <a:t>588 B.C. Siege of Jerusalem beings</a:t>
            </a:r>
          </a:p>
          <a:p>
            <a:endParaRPr lang="en-US" sz="1400" dirty="0"/>
          </a:p>
          <a:p>
            <a:r>
              <a:rPr lang="en-US" sz="1400" dirty="0"/>
              <a:t>586 B.C. Babylon conquers Judah, Jerusalem is destroyed, temple destroyed</a:t>
            </a:r>
          </a:p>
          <a:p>
            <a:endParaRPr lang="en-US" sz="1400" dirty="0"/>
          </a:p>
          <a:p>
            <a:r>
              <a:rPr lang="en-US" sz="1400" dirty="0"/>
              <a:t>539 B.C. Babylon falls to the Persians</a:t>
            </a:r>
          </a:p>
          <a:p>
            <a:endParaRPr lang="en-US" sz="1400" dirty="0"/>
          </a:p>
          <a:p>
            <a:r>
              <a:rPr lang="en-US" sz="1400" dirty="0"/>
              <a:t>535 B.C. – 1</a:t>
            </a:r>
            <a:r>
              <a:rPr lang="en-US" sz="1400" baseline="30000" dirty="0"/>
              <a:t>st</a:t>
            </a:r>
            <a:r>
              <a:rPr lang="en-US" sz="1400" dirty="0"/>
              <a:t> phase of the return after the 70 years of captivity in Babylon; Cyrus allows the first deportation of people to return</a:t>
            </a:r>
          </a:p>
          <a:p>
            <a:endParaRPr lang="en-US" sz="1400" dirty="0"/>
          </a:p>
          <a:p>
            <a:r>
              <a:rPr lang="en-US" sz="1400" dirty="0"/>
              <a:t>458 B.C. – Ezra returns in the 2</a:t>
            </a:r>
            <a:r>
              <a:rPr lang="en-US" sz="1400" baseline="30000" dirty="0"/>
              <a:t>nd</a:t>
            </a:r>
            <a:r>
              <a:rPr lang="en-US" sz="1400" dirty="0"/>
              <a:t> deportation</a:t>
            </a:r>
          </a:p>
          <a:p>
            <a:endParaRPr lang="en-US" sz="1400" dirty="0"/>
          </a:p>
          <a:p>
            <a:r>
              <a:rPr lang="en-US" sz="1400" dirty="0"/>
              <a:t>445 B.C. – Nehemiah returns in the 3</a:t>
            </a:r>
            <a:r>
              <a:rPr lang="en-US" sz="1400" baseline="30000" dirty="0"/>
              <a:t>rd</a:t>
            </a:r>
            <a:r>
              <a:rPr lang="en-US" sz="1400" dirty="0"/>
              <a:t> phase of the re-occupation of Judah</a:t>
            </a:r>
          </a:p>
          <a:p>
            <a:endParaRPr lang="en-US" sz="1400" dirty="0"/>
          </a:p>
          <a:p>
            <a:r>
              <a:rPr lang="en-US" sz="1400" dirty="0"/>
              <a:t>We are going to be focusing on the earliest books of those in the books of prophets where warnings were given during the time of the divided Kingdom: Obadiah and Joel</a:t>
            </a:r>
          </a:p>
          <a:p>
            <a:endParaRPr lang="en-US" dirty="0"/>
          </a:p>
        </p:txBody>
      </p:sp>
    </p:spTree>
    <p:extLst>
      <p:ext uri="{BB962C8B-B14F-4D97-AF65-F5344CB8AC3E}">
        <p14:creationId xmlns:p14="http://schemas.microsoft.com/office/powerpoint/2010/main" val="610143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1C9A9-A80F-B9CA-9F17-3A70FCA7B0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1B7EC7-9B7A-B5FF-13EB-F40BAA5492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A22468-7021-4E46-3830-17F7348B2F44}"/>
              </a:ext>
            </a:extLst>
          </p:cNvPr>
          <p:cNvSpPr>
            <a:spLocks noGrp="1"/>
          </p:cNvSpPr>
          <p:nvPr>
            <p:ph type="body" idx="1"/>
          </p:nvPr>
        </p:nvSpPr>
        <p:spPr/>
        <p:txBody>
          <a:bodyPr/>
          <a:lstStyle/>
          <a:p>
            <a:r>
              <a:rPr lang="en-US" sz="1400" dirty="0"/>
              <a:t>Here’s another type of timeline showing the time from the United Kingdom all the way until many years after the remnant returns from Babylonian captivity</a:t>
            </a:r>
          </a:p>
        </p:txBody>
      </p:sp>
    </p:spTree>
    <p:extLst>
      <p:ext uri="{BB962C8B-B14F-4D97-AF65-F5344CB8AC3E}">
        <p14:creationId xmlns:p14="http://schemas.microsoft.com/office/powerpoint/2010/main" val="892182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801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Joel is identified as the author of the prophecies that were revealed by God and recorded here.  </a:t>
            </a:r>
          </a:p>
          <a:p>
            <a:endParaRPr lang="en-US" sz="1400" dirty="0"/>
          </a:p>
          <a:p>
            <a:r>
              <a:rPr lang="en-US" sz="1400" dirty="0"/>
              <a:t>We have the apostle Peter quoted in Acts 2 by Luke as he recorded Peter’s sermon in Acts 2, where Peter refers to content that “was spoken by the prophet Joel” Acts 2:16-21.  We don’t know anything else about Joel personally other than what is revealed in this book.</a:t>
            </a:r>
          </a:p>
          <a:p>
            <a:endParaRPr lang="en-US" sz="1400" dirty="0"/>
          </a:p>
          <a:p>
            <a:r>
              <a:rPr lang="en-US" sz="1400" dirty="0"/>
              <a:t>Joel’s name means “Jehovah is God”</a:t>
            </a:r>
          </a:p>
          <a:p>
            <a:endParaRPr lang="en-US" sz="1400" dirty="0"/>
          </a:p>
          <a:p>
            <a:r>
              <a:rPr lang="en-US" sz="1400" b="1" dirty="0">
                <a:highlight>
                  <a:srgbClr val="FFFF00"/>
                </a:highlight>
              </a:rPr>
              <a:t>Why might this be a fitting name for this book relative to the prophecy that was delivered?</a:t>
            </a:r>
          </a:p>
          <a:p>
            <a:r>
              <a:rPr lang="en-US" sz="1400" dirty="0"/>
              <a:t>Answer: Jehovah was about to give them some evidence that He was positioned and powerful enough to render judgement and keep the promises He had made in the covenant with His people.</a:t>
            </a:r>
          </a:p>
          <a:p>
            <a:endParaRPr lang="en-US" sz="1400" dirty="0"/>
          </a:p>
          <a:p>
            <a:r>
              <a:rPr lang="en-US" sz="1400" dirty="0"/>
              <a:t>His focus seems to be primarily directed at the Southern Kingdom of Judah as he mentions the elders; priests and the altar; however, there is no King mentioned.  The speculation is that since there I no King mentioned the book of Joel may have fallen into a period of time during the reign of Queen Athaliah until her young grandson </a:t>
            </a:r>
            <a:r>
              <a:rPr lang="en-US" sz="1400" dirty="0" err="1"/>
              <a:t>Joash</a:t>
            </a:r>
            <a:r>
              <a:rPr lang="en-US" sz="1400" dirty="0"/>
              <a:t> assumed the throne.  2 Kings 11:1 – 12:2 speak of a time when Jehoiada the priest directed affairs until </a:t>
            </a:r>
            <a:r>
              <a:rPr lang="en-US" sz="1400" dirty="0" err="1"/>
              <a:t>Joash</a:t>
            </a:r>
            <a:r>
              <a:rPr lang="en-US" sz="1400" dirty="0"/>
              <a:t> came of age to serve as King of Judah.  Another reason this timeframe makes sense is the focus on Judah’s enemies were of </a:t>
            </a:r>
            <a:r>
              <a:rPr lang="en-US" sz="1400" dirty="0" err="1"/>
              <a:t>Tyre</a:t>
            </a:r>
            <a:r>
              <a:rPr lang="en-US" sz="1400" dirty="0"/>
              <a:t> &amp; Sidon; the Philistines, the Egyptians and the Edomites.  There is no mention of the Assyrians or Babylonians, who were problematic for Judah in later times.</a:t>
            </a:r>
          </a:p>
          <a:p>
            <a:endParaRPr lang="en-US" sz="1400" dirty="0"/>
          </a:p>
          <a:p>
            <a:r>
              <a:rPr lang="en-US" sz="1400" dirty="0"/>
              <a:t>The writings of the book cover the period between ~835-830 B.C. so it was likely written around 830 B.C.</a:t>
            </a:r>
          </a:p>
          <a:p>
            <a:endParaRPr lang="en-US" sz="1400" dirty="0"/>
          </a:p>
          <a:p>
            <a:r>
              <a:rPr lang="en-US" sz="1400" dirty="0"/>
              <a:t>There are a few key themes in the book: a) God’s power to judge and bless His people; b) He is the one True God; and c) God expects repentance.</a:t>
            </a:r>
          </a:p>
          <a:p>
            <a:endParaRPr lang="en-US" sz="1400" dirty="0"/>
          </a:p>
          <a:p>
            <a:r>
              <a:rPr lang="en-US" sz="1400" dirty="0"/>
              <a:t>How does God bring about his judgement on the people in their day?  Through locusts that seem to be plague worthy as they wipe out almost everything.</a:t>
            </a:r>
          </a:p>
          <a:p>
            <a:endParaRPr lang="en-US" sz="1400" b="1" dirty="0"/>
          </a:p>
          <a:p>
            <a:r>
              <a:rPr lang="en-US" sz="1400" b="1" dirty="0"/>
              <a:t>READ JOEL 1:1-20</a:t>
            </a:r>
          </a:p>
          <a:p>
            <a:endParaRPr lang="en-US" sz="1400" b="1" dirty="0"/>
          </a:p>
          <a:p>
            <a:r>
              <a:rPr lang="en-US" sz="1400" b="1" dirty="0"/>
              <a:t>Parents: Is there a lesson to be learned there in Joel 1:3?  What is it?  </a:t>
            </a:r>
          </a:p>
          <a:p>
            <a:r>
              <a:rPr lang="en-US" sz="1400" b="1" dirty="0"/>
              <a:t>Answer: We should be warning our children about God’s wrath to come and His great power.  We should be relaying these stories to them so they know better.</a:t>
            </a:r>
          </a:p>
          <a:p>
            <a:endParaRPr lang="en-US" sz="1400" b="1" dirty="0"/>
          </a:p>
          <a:p>
            <a:r>
              <a:rPr lang="en-US" sz="1400" b="1" dirty="0"/>
              <a:t>How did the devasting plague of locusts represent the spiritual condition of the people of Judah?  </a:t>
            </a:r>
          </a:p>
          <a:p>
            <a:r>
              <a:rPr lang="en-US" sz="1400" b="1" dirty="0"/>
              <a:t>They had allowed sin to devastate them spiritually.  They were not following God any longer.</a:t>
            </a:r>
          </a:p>
          <a:p>
            <a:endParaRPr lang="en-US" sz="1400" dirty="0"/>
          </a:p>
          <a:p>
            <a:r>
              <a:rPr lang="en-US" sz="1400" b="1" dirty="0"/>
              <a:t>READ JOEL 2:1-11</a:t>
            </a:r>
          </a:p>
          <a:p>
            <a:endParaRPr lang="en-US" sz="1400" b="1" dirty="0"/>
          </a:p>
          <a:p>
            <a:r>
              <a:rPr lang="en-US" sz="1400" b="1" dirty="0"/>
              <a:t>In this section the warning of punishment doesn’t just involve locusts; but now an even greater judgement is on the horizon as Joel 2:2b says “A people come, great and strong the like of whom has never been; nor will there ever be any such after them, even for many successive generations.”  </a:t>
            </a:r>
          </a:p>
          <a:p>
            <a:endParaRPr lang="en-US" sz="1400" dirty="0"/>
          </a:p>
          <a:p>
            <a:r>
              <a:rPr lang="en-US" sz="1400" b="1" dirty="0"/>
              <a:t>Did God warn His people that these things would happen if they chose to disobey Him one day?  YES!</a:t>
            </a:r>
          </a:p>
          <a:p>
            <a:endParaRPr lang="en-US" sz="1400" dirty="0"/>
          </a:p>
          <a:p>
            <a:r>
              <a:rPr lang="en-US" sz="1400" b="1" dirty="0"/>
              <a:t>READ DEUTERONOMY 28:15-68; PARTICULARLY VERSES 24, 25, 33, 37, 38, 39, 40, 42</a:t>
            </a:r>
          </a:p>
          <a:p>
            <a:endParaRPr lang="en-US" sz="1400" b="1" dirty="0"/>
          </a:p>
          <a:p>
            <a:r>
              <a:rPr lang="en-US" sz="1400" b="1" dirty="0"/>
              <a:t>Do those curses in Deuteronomy sound familiar?</a:t>
            </a:r>
          </a:p>
          <a:p>
            <a:endParaRPr lang="en-US" sz="1400" b="1" dirty="0"/>
          </a:p>
          <a:p>
            <a:pPr marL="342900" indent="-342900">
              <a:buAutoNum type="alphaLcParenR"/>
            </a:pPr>
            <a:r>
              <a:rPr lang="en-US" sz="1400" b="1" dirty="0"/>
              <a:t>Joel 1:4, 7: Plague of locusts consuming the produce of the field and the trees</a:t>
            </a:r>
          </a:p>
          <a:p>
            <a:pPr marL="342900" indent="-342900">
              <a:buAutoNum type="alphaLcParenR"/>
            </a:pPr>
            <a:r>
              <a:rPr lang="en-US" sz="1400" b="1" dirty="0"/>
              <a:t>Joel 1:11-12: the destruction of the produce of the vineyards</a:t>
            </a:r>
          </a:p>
          <a:p>
            <a:pPr marL="342900" indent="-342900">
              <a:buAutoNum type="alphaLcParenR"/>
            </a:pPr>
            <a:r>
              <a:rPr lang="en-US" sz="1400" b="1" dirty="0"/>
              <a:t>Joel 1:10: the failure of the olive trees</a:t>
            </a:r>
          </a:p>
          <a:p>
            <a:pPr marL="342900" indent="-342900">
              <a:buAutoNum type="alphaLcParenR"/>
            </a:pPr>
            <a:r>
              <a:rPr lang="en-US" sz="1400" b="1" dirty="0"/>
              <a:t>Joel 1:17-20: drought brought on by lack of rain</a:t>
            </a:r>
          </a:p>
          <a:p>
            <a:pPr marL="342900" indent="-342900">
              <a:buAutoNum type="alphaLcParenR"/>
            </a:pPr>
            <a:r>
              <a:rPr lang="en-US" sz="1400" b="1" dirty="0"/>
              <a:t>Joel 2:1-11: the invasion of the land by a destroying army</a:t>
            </a:r>
          </a:p>
          <a:p>
            <a:pPr marL="342900" indent="-342900">
              <a:buAutoNum type="alphaLcParenR"/>
            </a:pPr>
            <a:r>
              <a:rPr lang="en-US" sz="1400" b="1" dirty="0"/>
              <a:t>Joel 2:17: the people of God becoming a reproach among the nations </a:t>
            </a:r>
          </a:p>
          <a:p>
            <a:endParaRPr lang="en-US" sz="1400" dirty="0"/>
          </a:p>
          <a:p>
            <a:r>
              <a:rPr lang="en-US" sz="1400" dirty="0"/>
              <a:t>God displays His power to punish them for their sins; and yet we will see in Joel 2:18-19 that He has the power to reward them for their repentance too.</a:t>
            </a:r>
          </a:p>
          <a:p>
            <a:endParaRPr lang="en-US" sz="1400" b="1" dirty="0"/>
          </a:p>
          <a:p>
            <a:r>
              <a:rPr lang="en-US" sz="1400" dirty="0"/>
              <a:t>There is something deeper that God wants from them in chapter 2, when it comes to repentance.  See if you can pick up on what he wants from His people.</a:t>
            </a:r>
          </a:p>
          <a:p>
            <a:endParaRPr lang="en-US" sz="1400" b="1" dirty="0"/>
          </a:p>
          <a:p>
            <a:r>
              <a:rPr lang="en-US" sz="1400" b="1" dirty="0"/>
              <a:t>READ JOEL 2:12-27</a:t>
            </a:r>
          </a:p>
          <a:p>
            <a:endParaRPr lang="en-US" sz="1400" b="1" dirty="0"/>
          </a:p>
          <a:p>
            <a:r>
              <a:rPr lang="en-US" sz="1400" b="1" dirty="0"/>
              <a:t>Their only hope for restoration and refreshing from God is that of turning towards God in true repentance.  (This also matches what we find in Deuteronomy 30:1-10)</a:t>
            </a:r>
          </a:p>
          <a:p>
            <a:endParaRPr lang="en-US" sz="1400" b="1" dirty="0"/>
          </a:p>
          <a:p>
            <a:r>
              <a:rPr lang="en-US" sz="1400" b="1" dirty="0"/>
              <a:t>God wants their whole heart to turn towards God, not just the outward sign or a part.</a:t>
            </a:r>
          </a:p>
          <a:p>
            <a:endParaRPr lang="en-US" sz="1400" b="1" dirty="0"/>
          </a:p>
          <a:p>
            <a:r>
              <a:rPr lang="en-US" sz="1400" b="1" dirty="0"/>
              <a:t>How can we fall into this trap of not giving God our whole heart in repentance?</a:t>
            </a:r>
          </a:p>
          <a:p>
            <a:pPr marL="342900" indent="-342900">
              <a:buAutoNum type="alphaLcParenR"/>
            </a:pPr>
            <a:r>
              <a:rPr lang="en-US" sz="1400" b="1" dirty="0"/>
              <a:t>No fornication; but still lusting in your heart</a:t>
            </a:r>
          </a:p>
          <a:p>
            <a:pPr marL="342900" indent="-342900">
              <a:buAutoNum type="alphaLcParenR"/>
            </a:pPr>
            <a:r>
              <a:rPr lang="en-US" sz="1400" b="1" dirty="0"/>
              <a:t>No murder; but still hating someone in your heart</a:t>
            </a:r>
          </a:p>
          <a:p>
            <a:pPr marL="342900" indent="-342900">
              <a:buAutoNum type="alphaLcParenR"/>
            </a:pPr>
            <a:r>
              <a:rPr lang="en-US" sz="1400" b="1" dirty="0"/>
              <a:t>Saying you forgiven someone; but then treat them rudely and with contempt</a:t>
            </a:r>
          </a:p>
          <a:p>
            <a:pPr marL="0" indent="0">
              <a:buNone/>
            </a:pPr>
            <a:endParaRPr lang="en-US" sz="1400" b="1" dirty="0"/>
          </a:p>
          <a:p>
            <a:pPr marL="0" indent="0">
              <a:buNone/>
            </a:pPr>
            <a:r>
              <a:rPr lang="en-US" sz="1400" b="1" dirty="0"/>
              <a:t>How is God described in Joel 2:13b?</a:t>
            </a:r>
          </a:p>
          <a:p>
            <a:pPr marL="0" indent="0">
              <a:buNone/>
            </a:pPr>
            <a:r>
              <a:rPr lang="en-US" sz="1400" b="1" dirty="0"/>
              <a:t>Gracious, Merciful, Slow to Anger, of Great Kindness</a:t>
            </a:r>
          </a:p>
          <a:p>
            <a:endParaRPr lang="en-US" sz="1400" dirty="0"/>
          </a:p>
          <a:p>
            <a:endParaRPr lang="en-US" sz="1400" dirty="0"/>
          </a:p>
        </p:txBody>
      </p:sp>
    </p:spTree>
    <p:extLst>
      <p:ext uri="{BB962C8B-B14F-4D97-AF65-F5344CB8AC3E}">
        <p14:creationId xmlns:p14="http://schemas.microsoft.com/office/powerpoint/2010/main" val="303000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DC503-AEE6-A7AA-E387-DCC1416D4E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3A50DB-DA5A-229A-7285-A084D8EBFC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CE9E55-F272-BB42-72F4-4D07BDC79894}"/>
              </a:ext>
            </a:extLst>
          </p:cNvPr>
          <p:cNvSpPr>
            <a:spLocks noGrp="1"/>
          </p:cNvSpPr>
          <p:nvPr>
            <p:ph type="body" idx="1"/>
          </p:nvPr>
        </p:nvSpPr>
        <p:spPr/>
        <p:txBody>
          <a:bodyPr/>
          <a:lstStyle/>
          <a:p>
            <a:r>
              <a:rPr lang="en-US" sz="1400" b="1" dirty="0"/>
              <a:t>READ JOEL 2:28-32</a:t>
            </a:r>
          </a:p>
          <a:p>
            <a:endParaRPr lang="en-US" sz="1400" b="1" dirty="0"/>
          </a:p>
          <a:p>
            <a:r>
              <a:rPr lang="en-US" sz="1400" b="1" dirty="0"/>
              <a:t>What is the connection between Joel’s prophecy of the pouring out of the Holy Spirit and salvation through Jesus Christ (Joel 2:28-32)?</a:t>
            </a:r>
          </a:p>
          <a:p>
            <a:r>
              <a:rPr lang="en-US" dirty="0"/>
              <a:t>Answers: </a:t>
            </a:r>
          </a:p>
          <a:p>
            <a:r>
              <a:rPr lang="en-US" dirty="0"/>
              <a:t>This passage speaks of a time when God will pour out His Spirit on man, signaling the arrival of a deliverance so great that is may truly be said that “whoever calls on the name of the Lord shall be saved.”</a:t>
            </a:r>
          </a:p>
          <a:p>
            <a:r>
              <a:rPr lang="en-US" dirty="0"/>
              <a:t>The message of salvation proclaimed by the prophet Joel would ultimately find fulfillment in the new covenant of Jesus Christ (Acts 2:21, 36-38; Rom. 10:12-13).</a:t>
            </a:r>
          </a:p>
          <a:p>
            <a:endParaRPr lang="en-US" b="1" dirty="0"/>
          </a:p>
          <a:p>
            <a:r>
              <a:rPr lang="en-US" b="1" dirty="0"/>
              <a:t>READ ACTS 2:14-23</a:t>
            </a:r>
          </a:p>
          <a:p>
            <a:endParaRPr lang="en-US" dirty="0"/>
          </a:p>
          <a:p>
            <a:r>
              <a:rPr lang="en-US" dirty="0"/>
              <a:t>Peter says that when the apostles received the baptism of the Holy Spirit, the full measure of the Holy Spirit, this prophecy was being fulfilled that would result in Revelation, Confirmation through miracles, and salvation to all who will call on the name of the Lord in obeying the Lord’s terms for remission of sins.</a:t>
            </a:r>
          </a:p>
        </p:txBody>
      </p:sp>
    </p:spTree>
    <p:extLst>
      <p:ext uri="{BB962C8B-B14F-4D97-AF65-F5344CB8AC3E}">
        <p14:creationId xmlns:p14="http://schemas.microsoft.com/office/powerpoint/2010/main" val="3357965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D8BD0-7E2B-E621-38B9-6C32B0906C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4086B0-3016-DF35-5A5A-D4C0734D87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CA0596-90D2-6EC6-3789-276DB71142DD}"/>
              </a:ext>
            </a:extLst>
          </p:cNvPr>
          <p:cNvSpPr>
            <a:spLocks noGrp="1"/>
          </p:cNvSpPr>
          <p:nvPr>
            <p:ph type="body" idx="1"/>
          </p:nvPr>
        </p:nvSpPr>
        <p:spPr/>
        <p:txBody>
          <a:bodyPr/>
          <a:lstStyle/>
          <a:p>
            <a:r>
              <a:rPr lang="en-US" sz="1400" b="1" dirty="0"/>
              <a:t>What kind of impact should God’s deliverance of Judah have had on His people (Joel 2:27)?</a:t>
            </a:r>
          </a:p>
          <a:p>
            <a:endParaRPr lang="en-US" sz="1400" dirty="0"/>
          </a:p>
          <a:p>
            <a:r>
              <a:rPr lang="en-US" sz="1400" dirty="0"/>
              <a:t>They should have realized that God is the one true God, the “I am” was in their midst.</a:t>
            </a:r>
          </a:p>
          <a:p>
            <a:endParaRPr lang="en-US" dirty="0"/>
          </a:p>
        </p:txBody>
      </p:sp>
    </p:spTree>
    <p:extLst>
      <p:ext uri="{BB962C8B-B14F-4D97-AF65-F5344CB8AC3E}">
        <p14:creationId xmlns:p14="http://schemas.microsoft.com/office/powerpoint/2010/main" val="1790035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CA7BC-43FC-8BCD-E2D1-4E0ED9BB03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14A705-BD02-46C0-BE33-E121512082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859CF5-2C44-F43D-660D-A39E081267DB}"/>
              </a:ext>
            </a:extLst>
          </p:cNvPr>
          <p:cNvSpPr>
            <a:spLocks noGrp="1"/>
          </p:cNvSpPr>
          <p:nvPr>
            <p:ph type="body" idx="1"/>
          </p:nvPr>
        </p:nvSpPr>
        <p:spPr/>
        <p:txBody>
          <a:bodyPr/>
          <a:lstStyle/>
          <a:p>
            <a:r>
              <a:rPr lang="en-US" sz="1400" b="1" dirty="0"/>
              <a:t>READ JOEL 3:1-21</a:t>
            </a:r>
          </a:p>
          <a:p>
            <a:endParaRPr lang="en-US" sz="1400" dirty="0"/>
          </a:p>
          <a:p>
            <a:pPr marL="0" marR="0" lvl="0" indent="0" defTabSz="457200" eaLnBrk="1" fontAlgn="auto" latinLnBrk="0" hangingPunct="1">
              <a:lnSpc>
                <a:spcPct val="117999"/>
              </a:lnSpc>
              <a:spcBef>
                <a:spcPts val="0"/>
              </a:spcBef>
              <a:spcAft>
                <a:spcPts val="0"/>
              </a:spcAft>
              <a:buClrTx/>
              <a:buSzTx/>
              <a:buFontTx/>
              <a:buNone/>
              <a:tabLst/>
              <a:defRPr/>
            </a:pPr>
            <a:r>
              <a:rPr lang="en-US" sz="1400" b="1" dirty="0"/>
              <a:t>Is the “day of the Lord” always depicting the exact same event?</a:t>
            </a:r>
          </a:p>
          <a:p>
            <a:endParaRPr lang="en-US" sz="1400" dirty="0"/>
          </a:p>
          <a:p>
            <a:r>
              <a:rPr lang="en-US" sz="1400" dirty="0"/>
              <a:t>The precise meaning of the “day of the Lord” varies within the book and within Scripture depending on the context of the passage we find it in.  It would be very misleading and confusing if we were to interpret the “day of the Lord” outside of the context where we find the phrase.</a:t>
            </a:r>
          </a:p>
          <a:p>
            <a:endParaRPr lang="en-US" sz="1400" dirty="0"/>
          </a:p>
          <a:p>
            <a:r>
              <a:rPr lang="en-US" sz="1400" dirty="0"/>
              <a:t>This is no different than how we might interpret other phrases when communicating with each other:</a:t>
            </a:r>
          </a:p>
          <a:p>
            <a:endParaRPr lang="en-US" sz="1400" dirty="0"/>
          </a:p>
          <a:p>
            <a:r>
              <a:rPr lang="en-US" sz="1400" dirty="0"/>
              <a:t>“Dad’s </a:t>
            </a:r>
            <a:r>
              <a:rPr lang="en-US" sz="1400" dirty="0" err="1"/>
              <a:t>gonna</a:t>
            </a:r>
            <a:r>
              <a:rPr lang="en-US" sz="1400" dirty="0"/>
              <a:t> get you” means a variety of things to a child depending on the context, it could mean “Dad’s going to tickle you”, “Dad’s going to pick you up from school”; “Dad is going to punish you for something you did wrong”, etc.</a:t>
            </a:r>
          </a:p>
          <a:p>
            <a:endParaRPr lang="en-US" sz="1400" dirty="0"/>
          </a:p>
          <a:p>
            <a:r>
              <a:rPr lang="en-US" sz="1400" dirty="0"/>
              <a:t>Whereas the phrase “Pappa is </a:t>
            </a:r>
            <a:r>
              <a:rPr lang="en-US" sz="1400" dirty="0" err="1"/>
              <a:t>gonna</a:t>
            </a:r>
            <a:r>
              <a:rPr lang="en-US" sz="1400" dirty="0"/>
              <a:t> get you” always means I’m going to tickle one of the grandkids.</a:t>
            </a:r>
          </a:p>
          <a:p>
            <a:endParaRPr lang="en-US" sz="1400" dirty="0"/>
          </a:p>
          <a:p>
            <a:endParaRPr lang="en-US" sz="1400" dirty="0"/>
          </a:p>
          <a:p>
            <a:pPr marL="0" marR="0" lvl="0" indent="0" defTabSz="457200" eaLnBrk="1" fontAlgn="auto" latinLnBrk="0" hangingPunct="1">
              <a:lnSpc>
                <a:spcPct val="117999"/>
              </a:lnSpc>
              <a:spcBef>
                <a:spcPts val="0"/>
              </a:spcBef>
              <a:spcAft>
                <a:spcPts val="0"/>
              </a:spcAft>
              <a:buClrTx/>
              <a:buSzTx/>
              <a:buFontTx/>
              <a:buNone/>
              <a:tabLst/>
              <a:defRPr/>
            </a:pPr>
            <a:r>
              <a:rPr lang="en-US" sz="1400" b="1" dirty="0"/>
              <a:t>What does the “day of the Lord” depict in Joel 1:15; 2:1, 11; 2:31-32; 3:12-16?</a:t>
            </a:r>
          </a:p>
          <a:p>
            <a:endParaRPr lang="en-US" sz="1400" dirty="0"/>
          </a:p>
          <a:p>
            <a:r>
              <a:rPr lang="en-US" sz="1400" dirty="0"/>
              <a:t>Joel 1:15: This “day of the Lord” is referring to a day (or period of time) of destruction through the plague of locusts that consume everything.</a:t>
            </a:r>
          </a:p>
          <a:p>
            <a:endParaRPr lang="en-US" sz="1400" dirty="0"/>
          </a:p>
          <a:p>
            <a:r>
              <a:rPr lang="en-US" sz="1400" dirty="0"/>
              <a:t>Joel 2:1: This “day of the Lord” is referring to a future punishment by an invading army.  It is described in Joel 2:11 as “great and very terrible; Who can endure it?”</a:t>
            </a:r>
          </a:p>
          <a:p>
            <a:endParaRPr lang="en-US" sz="1400" dirty="0"/>
          </a:p>
          <a:p>
            <a:r>
              <a:rPr lang="en-US" sz="1400" dirty="0"/>
              <a:t>Joel 2:31-32: Describes this “day of the Lord” as a solemn day of deliverance when God will make salvation available to all who call on Him.</a:t>
            </a:r>
          </a:p>
          <a:p>
            <a:endParaRPr lang="en-US" sz="1400" dirty="0"/>
          </a:p>
          <a:p>
            <a:r>
              <a:rPr lang="en-US" sz="1400" dirty="0"/>
              <a:t>Joel 3:12-16: Describes this “day of the Lord” as God’s condemnation of the wicked and vindication of the righteous of His people.  This would not be the Final Judgement Day; but judging of the wicked nations.</a:t>
            </a:r>
          </a:p>
          <a:p>
            <a:endParaRPr lang="en-US" sz="1400" dirty="0"/>
          </a:p>
          <a:p>
            <a:r>
              <a:rPr lang="en-US" sz="1400" dirty="0"/>
              <a:t>Why would judgement come upon the wicked nations?</a:t>
            </a:r>
          </a:p>
          <a:p>
            <a:r>
              <a:rPr lang="en-US" sz="1400" dirty="0"/>
              <a:t>Joel 3:19 “Egypt shall be a desolation, and Edom a desolate wilderness, because of violence against the people of Judah, for they have shed innocent blood in their land.”</a:t>
            </a:r>
          </a:p>
          <a:p>
            <a:endParaRPr lang="en-US" sz="1400" dirty="0"/>
          </a:p>
          <a:p>
            <a:endParaRPr lang="en-US" sz="1400" dirty="0"/>
          </a:p>
          <a:p>
            <a:pPr marL="0" marR="0" lvl="0" indent="0" defTabSz="457200" eaLnBrk="1" fontAlgn="auto" latinLnBrk="0" hangingPunct="1">
              <a:lnSpc>
                <a:spcPct val="117999"/>
              </a:lnSpc>
              <a:spcBef>
                <a:spcPts val="0"/>
              </a:spcBef>
              <a:spcAft>
                <a:spcPts val="0"/>
              </a:spcAft>
              <a:buClrTx/>
              <a:buSzTx/>
              <a:buFontTx/>
              <a:buNone/>
              <a:tabLst/>
              <a:defRPr/>
            </a:pPr>
            <a:r>
              <a:rPr lang="en-US" sz="1400" b="1" dirty="0"/>
              <a:t>How would you define the “day of the Lord”?</a:t>
            </a:r>
          </a:p>
          <a:p>
            <a:r>
              <a:rPr lang="en-US" sz="1400" dirty="0"/>
              <a:t>The phrase is referred to an event in which God intervenes to defeat evil, judge the wicked or to provide deliverance for the faithful.</a:t>
            </a:r>
          </a:p>
          <a:p>
            <a:r>
              <a:rPr lang="en-US" sz="1400" dirty="0"/>
              <a:t>It indicates God will be taking divine action of some sort.</a:t>
            </a:r>
          </a:p>
          <a:p>
            <a:r>
              <a:rPr lang="en-US" dirty="0"/>
              <a:t> </a:t>
            </a:r>
          </a:p>
        </p:txBody>
      </p:sp>
    </p:spTree>
    <p:extLst>
      <p:ext uri="{BB962C8B-B14F-4D97-AF65-F5344CB8AC3E}">
        <p14:creationId xmlns:p14="http://schemas.microsoft.com/office/powerpoint/2010/main" val="2637902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AA7CC-56F9-A9EB-3D3E-A228BE693A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300803-8CA0-33C7-A794-9C7C7DE288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3B4178-27EB-91F1-93EC-B94C4D36B8B7}"/>
              </a:ext>
            </a:extLst>
          </p:cNvPr>
          <p:cNvSpPr>
            <a:spLocks noGrp="1"/>
          </p:cNvSpPr>
          <p:nvPr>
            <p:ph type="body" idx="1"/>
          </p:nvPr>
        </p:nvSpPr>
        <p:spPr/>
        <p:txBody>
          <a:bodyPr/>
          <a:lstStyle/>
          <a:p>
            <a:r>
              <a:rPr lang="en-US" sz="1400" dirty="0"/>
              <a:t>Obadiah is likely even earlier in the timeline that Joel.</a:t>
            </a:r>
          </a:p>
        </p:txBody>
      </p:sp>
    </p:spTree>
    <p:extLst>
      <p:ext uri="{BB962C8B-B14F-4D97-AF65-F5344CB8AC3E}">
        <p14:creationId xmlns:p14="http://schemas.microsoft.com/office/powerpoint/2010/main" val="1279305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B61BEF0D-F0BB-DE4B-95CE-6DB70DBA9567}" type="datetimeFigureOut">
              <a:rPr lang="en-US" smtClean="0"/>
              <a:pPr/>
              <a:t>12/20/2024</a:t>
            </a:fld>
            <a:endParaRPr lang="en-US" dirty="0"/>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005954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105482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733533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BFA754-D5C3-4E66-96A6-867B257F58DC}" type="datetimeFigureOut">
              <a:rPr lang="en-US" smtClean="0"/>
              <a:t>12/20/2024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1204292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7950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12/20/2024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292945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989654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97483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425149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41547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B61BEF0D-F0BB-DE4B-95CE-6DB70DBA9567}" type="datetimeFigureOut">
              <a:rPr lang="en-US" smtClean="0"/>
              <a:pPr/>
              <a:t>12/20/2024</a:t>
            </a:fld>
            <a:endParaRPr lang="en-US" dirty="0"/>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85772485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B61BEF0D-F0BB-DE4B-95CE-6DB70DBA9567}" type="datetimeFigureOut">
              <a:rPr lang="en-US" smtClean="0"/>
              <a:pPr/>
              <a:t>12/20/2024</a:t>
            </a:fld>
            <a:endParaRPr lang="en-US" dirty="0"/>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dirty="0"/>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pPr lvl="0"/>
            <a:fld id="{86CB4B4D-7CA3-9044-876B-883B54F8677D}" type="slidenum">
              <a:rPr lang="en-US" smtClean="0"/>
              <a:t>‹#›</a:t>
            </a:fld>
            <a:endParaRPr lang="en-US"/>
          </a:p>
        </p:txBody>
      </p:sp>
    </p:spTree>
    <p:extLst>
      <p:ext uri="{BB962C8B-B14F-4D97-AF65-F5344CB8AC3E}">
        <p14:creationId xmlns:p14="http://schemas.microsoft.com/office/powerpoint/2010/main" val="185863944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152F27B-836B-E390-FE5C-2F8FF5118AF1}"/>
              </a:ext>
            </a:extLst>
          </p:cNvPr>
          <p:cNvSpPr txBox="1"/>
          <p:nvPr/>
        </p:nvSpPr>
        <p:spPr>
          <a:xfrm>
            <a:off x="1267249" y="2705725"/>
            <a:ext cx="6609502" cy="1446550"/>
          </a:xfrm>
          <a:prstGeom prst="rect">
            <a:avLst/>
          </a:prstGeom>
          <a:noFill/>
        </p:spPr>
        <p:txBody>
          <a:bodyPr wrap="none" rtlCol="0">
            <a:spAutoFit/>
          </a:bodyPr>
          <a:lstStyle/>
          <a:p>
            <a:r>
              <a:rPr lang="en-US" sz="8800" b="1" dirty="0">
                <a:solidFill>
                  <a:schemeClr val="bg1"/>
                </a:solidFill>
                <a:effectLst>
                  <a:outerShdw blurRad="38100" dist="38100" dir="2700000" algn="tl">
                    <a:srgbClr val="000000">
                      <a:alpha val="43137"/>
                    </a:srgbClr>
                  </a:outerShdw>
                </a:effectLst>
                <a:latin typeface="Franklin Gothic Demi Cond" panose="020B0706030402020204" pitchFamily="34" charset="0"/>
              </a:rPr>
              <a:t>Joel &amp; Obadiah</a:t>
            </a:r>
          </a:p>
        </p:txBody>
      </p:sp>
    </p:spTree>
    <p:extLst>
      <p:ext uri="{BB962C8B-B14F-4D97-AF65-F5344CB8AC3E}">
        <p14:creationId xmlns:p14="http://schemas.microsoft.com/office/powerpoint/2010/main" val="1315544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488F1D4C-8056-4EC9-4994-D3F24160BA9B}"/>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ACE25852-8485-53E1-928B-01C8C27188C8}"/>
              </a:ext>
            </a:extLst>
          </p:cNvPr>
          <p:cNvSpPr>
            <a:spLocks noGrp="1"/>
          </p:cNvSpPr>
          <p:nvPr>
            <p:ph idx="1"/>
          </p:nvPr>
        </p:nvSpPr>
        <p:spPr>
          <a:xfrm>
            <a:off x="152400" y="2795886"/>
            <a:ext cx="8991600" cy="3909714"/>
          </a:xfrm>
        </p:spPr>
        <p:txBody>
          <a:bodyPr>
            <a:normAutofit lnSpcReduction="10000"/>
          </a:bodyPr>
          <a:lstStyle/>
          <a:p>
            <a:pPr marL="514350" indent="-514350" algn="l" fontAlgn="base">
              <a:lnSpc>
                <a:spcPct val="110000"/>
              </a:lnSpc>
              <a:buFont typeface="+mj-lt"/>
              <a:buAutoNum type="arabicPeriod"/>
            </a:pPr>
            <a:r>
              <a:rPr lang="en-US" sz="3300" b="1" dirty="0">
                <a:solidFill>
                  <a:schemeClr val="bg1"/>
                </a:solidFill>
                <a:latin typeface="Merriweather" panose="00000500000000000000" pitchFamily="2" charset="0"/>
              </a:rPr>
              <a:t>Author: </a:t>
            </a:r>
            <a:r>
              <a:rPr lang="en-US" sz="3300" dirty="0">
                <a:solidFill>
                  <a:schemeClr val="bg1"/>
                </a:solidFill>
                <a:latin typeface="Merriweather" panose="00000500000000000000" pitchFamily="2" charset="0"/>
              </a:rPr>
              <a:t>Obadiah</a:t>
            </a:r>
            <a:endParaRPr lang="en-US" sz="3300" i="0" u="none" strike="noStrike" dirty="0">
              <a:solidFill>
                <a:schemeClr val="bg1"/>
              </a:solidFill>
              <a:effectLst/>
              <a:latin typeface="Merriweather" panose="00000500000000000000" pitchFamily="2" charset="0"/>
            </a:endParaRPr>
          </a:p>
          <a:p>
            <a:pPr marL="514350" indent="-514350" algn="l" fontAlgn="base">
              <a:lnSpc>
                <a:spcPct val="110000"/>
              </a:lnSpc>
              <a:buFont typeface="+mj-lt"/>
              <a:buAutoNum type="arabicPeriod"/>
            </a:pPr>
            <a:r>
              <a:rPr lang="en-US" sz="3300" b="1" dirty="0">
                <a:solidFill>
                  <a:schemeClr val="bg1"/>
                </a:solidFill>
                <a:latin typeface="Merriweather" panose="00000500000000000000" pitchFamily="2" charset="0"/>
              </a:rPr>
              <a:t>Obadiah: </a:t>
            </a:r>
            <a:r>
              <a:rPr lang="en-US" sz="3300" i="0" u="none" strike="noStrike" dirty="0">
                <a:solidFill>
                  <a:schemeClr val="bg1"/>
                </a:solidFill>
                <a:effectLst/>
                <a:latin typeface="Merriweather" panose="00000500000000000000" pitchFamily="2" charset="0"/>
              </a:rPr>
              <a:t>“Servant of Jehovah” </a:t>
            </a:r>
          </a:p>
          <a:p>
            <a:pPr marL="514350" indent="-514350" algn="l" fontAlgn="base">
              <a:lnSpc>
                <a:spcPct val="110000"/>
              </a:lnSpc>
              <a:buFont typeface="+mj-lt"/>
              <a:buAutoNum type="arabicPeriod"/>
            </a:pPr>
            <a:r>
              <a:rPr lang="en-US" sz="3300" b="1" dirty="0">
                <a:solidFill>
                  <a:schemeClr val="bg1"/>
                </a:solidFill>
                <a:latin typeface="Merriweather" panose="00000500000000000000" pitchFamily="2" charset="0"/>
              </a:rPr>
              <a:t>Audience: </a:t>
            </a:r>
            <a:r>
              <a:rPr lang="en-US" sz="3300" dirty="0">
                <a:solidFill>
                  <a:schemeClr val="bg1"/>
                </a:solidFill>
                <a:latin typeface="Merriweather" panose="00000500000000000000" pitchFamily="2" charset="0"/>
              </a:rPr>
              <a:t>Edom &amp; Judah</a:t>
            </a:r>
          </a:p>
          <a:p>
            <a:pPr marL="514350" indent="-514350" algn="l" fontAlgn="base">
              <a:lnSpc>
                <a:spcPct val="110000"/>
              </a:lnSpc>
              <a:buFont typeface="+mj-lt"/>
              <a:buAutoNum type="arabicPeriod"/>
            </a:pPr>
            <a:r>
              <a:rPr lang="en-US" sz="3300" b="1" dirty="0">
                <a:solidFill>
                  <a:schemeClr val="bg1"/>
                </a:solidFill>
                <a:latin typeface="Merriweather" panose="00000500000000000000" pitchFamily="2" charset="0"/>
              </a:rPr>
              <a:t>Time of Writing:  </a:t>
            </a:r>
            <a:r>
              <a:rPr lang="en-US" sz="3300" dirty="0">
                <a:solidFill>
                  <a:schemeClr val="bg1"/>
                </a:solidFill>
                <a:latin typeface="Merriweather" panose="00000500000000000000" pitchFamily="2" charset="0"/>
              </a:rPr>
              <a:t>Likely ~845 B.C.</a:t>
            </a:r>
          </a:p>
          <a:p>
            <a:pPr marL="514350" indent="-514350" algn="l" fontAlgn="base">
              <a:lnSpc>
                <a:spcPct val="110000"/>
              </a:lnSpc>
              <a:buFont typeface="+mj-lt"/>
              <a:buAutoNum type="arabicPeriod"/>
            </a:pPr>
            <a:r>
              <a:rPr lang="en-US" sz="3300" b="1" i="0" u="none" strike="noStrike" dirty="0">
                <a:solidFill>
                  <a:schemeClr val="bg1"/>
                </a:solidFill>
                <a:effectLst/>
                <a:latin typeface="Merriweather" panose="00000500000000000000" pitchFamily="2" charset="0"/>
              </a:rPr>
              <a:t>Key Themes: </a:t>
            </a:r>
            <a:r>
              <a:rPr lang="en-US" sz="3300" i="0" u="none" strike="noStrike" dirty="0">
                <a:solidFill>
                  <a:schemeClr val="bg1"/>
                </a:solidFill>
                <a:effectLst/>
                <a:latin typeface="Merriweather" panose="00000500000000000000" pitchFamily="2" charset="0"/>
              </a:rPr>
              <a:t>Judgement Against Edom; Hope fo</a:t>
            </a:r>
            <a:r>
              <a:rPr lang="en-US" sz="3300" dirty="0">
                <a:solidFill>
                  <a:schemeClr val="bg1"/>
                </a:solidFill>
                <a:latin typeface="Merriweather" panose="00000500000000000000" pitchFamily="2" charset="0"/>
              </a:rPr>
              <a:t>r Judah</a:t>
            </a:r>
            <a:endParaRPr lang="en-US" dirty="0"/>
          </a:p>
        </p:txBody>
      </p:sp>
      <p:pic>
        <p:nvPicPr>
          <p:cNvPr id="2" name="Picture 1">
            <a:extLst>
              <a:ext uri="{FF2B5EF4-FFF2-40B4-BE49-F238E27FC236}">
                <a16:creationId xmlns:a16="http://schemas.microsoft.com/office/drawing/2014/main" id="{13DB0F1D-D960-ADE8-A737-E4763F248C55}"/>
              </a:ext>
            </a:extLst>
          </p:cNvPr>
          <p:cNvPicPr>
            <a:picLocks noChangeAspect="1"/>
          </p:cNvPicPr>
          <p:nvPr/>
        </p:nvPicPr>
        <p:blipFill>
          <a:blip r:embed="rId3"/>
          <a:stretch>
            <a:fillRect/>
          </a:stretch>
        </p:blipFill>
        <p:spPr>
          <a:xfrm>
            <a:off x="482598" y="596360"/>
            <a:ext cx="8356601" cy="2053921"/>
          </a:xfrm>
          <a:prstGeom prst="rect">
            <a:avLst/>
          </a:prstGeom>
          <a:ln>
            <a:solidFill>
              <a:schemeClr val="accent1">
                <a:lumMod val="50000"/>
              </a:schemeClr>
            </a:solidFill>
          </a:ln>
        </p:spPr>
      </p:pic>
    </p:spTree>
    <p:extLst>
      <p:ext uri="{BB962C8B-B14F-4D97-AF65-F5344CB8AC3E}">
        <p14:creationId xmlns:p14="http://schemas.microsoft.com/office/powerpoint/2010/main" val="1049695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20EE1096-D15C-584A-C30A-EE98CEED22FF}"/>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C6A8957F-9884-00F2-C360-375A7F32FB6D}"/>
              </a:ext>
            </a:extLst>
          </p:cNvPr>
          <p:cNvSpPr>
            <a:spLocks noGrp="1"/>
          </p:cNvSpPr>
          <p:nvPr>
            <p:ph idx="1"/>
          </p:nvPr>
        </p:nvSpPr>
        <p:spPr>
          <a:xfrm>
            <a:off x="685800" y="2795886"/>
            <a:ext cx="7823201" cy="3909714"/>
          </a:xfrm>
        </p:spPr>
        <p:txBody>
          <a:bodyPr>
            <a:normAutofit/>
          </a:bodyPr>
          <a:lstStyle/>
          <a:p>
            <a:pPr fontAlgn="base">
              <a:lnSpc>
                <a:spcPct val="110000"/>
              </a:lnSpc>
              <a:buFont typeface="Arial" panose="020B0604020202020204" pitchFamily="34" charset="0"/>
              <a:buChar char="•"/>
            </a:pPr>
            <a:r>
              <a:rPr lang="en-US" dirty="0">
                <a:solidFill>
                  <a:schemeClr val="bg1"/>
                </a:solidFill>
              </a:rPr>
              <a:t> </a:t>
            </a:r>
            <a:r>
              <a:rPr lang="en-US" sz="3000" dirty="0">
                <a:solidFill>
                  <a:schemeClr val="bg1"/>
                </a:solidFill>
                <a:latin typeface="Merriweather" panose="00000500000000000000" pitchFamily="2" charset="0"/>
              </a:rPr>
              <a:t>How does the message of Obadiah concerning Edom differ from his message concerning Judah (Obad. 15-16; 17-21)?</a:t>
            </a:r>
          </a:p>
          <a:p>
            <a:pPr fontAlgn="base">
              <a:lnSpc>
                <a:spcPct val="110000"/>
              </a:lnSpc>
              <a:buFont typeface="Arial" panose="020B0604020202020204" pitchFamily="34" charset="0"/>
              <a:buChar char="•"/>
            </a:pPr>
            <a:r>
              <a:rPr lang="en-US" sz="3000" dirty="0">
                <a:solidFill>
                  <a:schemeClr val="bg1"/>
                </a:solidFill>
                <a:latin typeface="Merriweather" panose="00000500000000000000" pitchFamily="2" charset="0"/>
              </a:rPr>
              <a:t> How had Edom sinned according to Obadiah 10-14?</a:t>
            </a:r>
          </a:p>
          <a:p>
            <a:pPr fontAlgn="base">
              <a:lnSpc>
                <a:spcPct val="110000"/>
              </a:lnSpc>
            </a:pPr>
            <a:endParaRPr lang="en-US" dirty="0">
              <a:solidFill>
                <a:schemeClr val="bg1"/>
              </a:solidFill>
            </a:endParaRPr>
          </a:p>
        </p:txBody>
      </p:sp>
      <p:pic>
        <p:nvPicPr>
          <p:cNvPr id="2" name="Picture 1">
            <a:extLst>
              <a:ext uri="{FF2B5EF4-FFF2-40B4-BE49-F238E27FC236}">
                <a16:creationId xmlns:a16="http://schemas.microsoft.com/office/drawing/2014/main" id="{D0D4C4A2-4631-E1FE-8191-ED834E8E7A07}"/>
              </a:ext>
            </a:extLst>
          </p:cNvPr>
          <p:cNvPicPr>
            <a:picLocks noChangeAspect="1"/>
          </p:cNvPicPr>
          <p:nvPr/>
        </p:nvPicPr>
        <p:blipFill>
          <a:blip r:embed="rId3"/>
          <a:stretch>
            <a:fillRect/>
          </a:stretch>
        </p:blipFill>
        <p:spPr>
          <a:xfrm>
            <a:off x="482598" y="596360"/>
            <a:ext cx="8356601" cy="2053921"/>
          </a:xfrm>
          <a:prstGeom prst="rect">
            <a:avLst/>
          </a:prstGeom>
          <a:ln>
            <a:solidFill>
              <a:schemeClr val="accent1">
                <a:lumMod val="50000"/>
              </a:schemeClr>
            </a:solidFill>
          </a:ln>
        </p:spPr>
      </p:pic>
    </p:spTree>
    <p:extLst>
      <p:ext uri="{BB962C8B-B14F-4D97-AF65-F5344CB8AC3E}">
        <p14:creationId xmlns:p14="http://schemas.microsoft.com/office/powerpoint/2010/main" val="3624083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1840128-1130-C8B2-31A2-2F314B98A40E}"/>
            </a:ext>
          </a:extLst>
        </p:cNvPr>
        <p:cNvGrpSpPr/>
        <p:nvPr/>
      </p:nvGrpSpPr>
      <p:grpSpPr>
        <a:xfrm>
          <a:off x="0" y="0"/>
          <a:ext cx="0" cy="0"/>
          <a:chOff x="0" y="0"/>
          <a:chExt cx="0" cy="0"/>
        </a:xfrm>
      </p:grpSpPr>
    </p:spTree>
    <p:extLst>
      <p:ext uri="{BB962C8B-B14F-4D97-AF65-F5344CB8AC3E}">
        <p14:creationId xmlns:p14="http://schemas.microsoft.com/office/powerpoint/2010/main" val="386687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ABE24F15-55FE-E0B1-42A8-6968BC076C2F}"/>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CB8644A7-1C8A-8B94-72BE-0A6AB76F666C}"/>
              </a:ext>
            </a:extLst>
          </p:cNvPr>
          <p:cNvPicPr>
            <a:picLocks noChangeAspect="1"/>
          </p:cNvPicPr>
          <p:nvPr/>
        </p:nvPicPr>
        <p:blipFill>
          <a:blip r:embed="rId3"/>
          <a:stretch>
            <a:fillRect/>
          </a:stretch>
        </p:blipFill>
        <p:spPr>
          <a:xfrm>
            <a:off x="386163" y="1310840"/>
            <a:ext cx="8400078" cy="4236316"/>
          </a:xfrm>
          <a:prstGeom prst="rect">
            <a:avLst/>
          </a:prstGeom>
        </p:spPr>
      </p:pic>
      <p:sp>
        <p:nvSpPr>
          <p:cNvPr id="2" name="Oval 1">
            <a:extLst>
              <a:ext uri="{FF2B5EF4-FFF2-40B4-BE49-F238E27FC236}">
                <a16:creationId xmlns:a16="http://schemas.microsoft.com/office/drawing/2014/main" id="{B19587BB-3584-6CAE-0C8A-79100E1616D1}"/>
              </a:ext>
            </a:extLst>
          </p:cNvPr>
          <p:cNvSpPr/>
          <p:nvPr/>
        </p:nvSpPr>
        <p:spPr>
          <a:xfrm>
            <a:off x="152400" y="3244814"/>
            <a:ext cx="1119759" cy="2546377"/>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9878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DB3E3-CDDD-F03F-F6A2-2522B19BD9CD}"/>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A1050EA1-B1CF-989C-C081-D1C19A7D21F4}"/>
              </a:ext>
            </a:extLst>
          </p:cNvPr>
          <p:cNvPicPr>
            <a:picLocks noChangeAspect="1"/>
          </p:cNvPicPr>
          <p:nvPr/>
        </p:nvPicPr>
        <p:blipFill>
          <a:blip r:embed="rId3"/>
          <a:stretch>
            <a:fillRect/>
          </a:stretch>
        </p:blipFill>
        <p:spPr>
          <a:xfrm>
            <a:off x="152400" y="457200"/>
            <a:ext cx="8839200" cy="5486400"/>
          </a:xfrm>
          <a:prstGeom prst="rect">
            <a:avLst/>
          </a:prstGeom>
          <a:ln w="38100">
            <a:solidFill>
              <a:schemeClr val="accent1">
                <a:lumMod val="50000"/>
              </a:schemeClr>
            </a:solidFill>
          </a:ln>
        </p:spPr>
      </p:pic>
      <p:sp>
        <p:nvSpPr>
          <p:cNvPr id="7" name="Oval 6">
            <a:extLst>
              <a:ext uri="{FF2B5EF4-FFF2-40B4-BE49-F238E27FC236}">
                <a16:creationId xmlns:a16="http://schemas.microsoft.com/office/drawing/2014/main" id="{3A6EBB01-81DC-387C-5612-D2EE5C9C42BF}"/>
              </a:ext>
            </a:extLst>
          </p:cNvPr>
          <p:cNvSpPr/>
          <p:nvPr/>
        </p:nvSpPr>
        <p:spPr>
          <a:xfrm>
            <a:off x="1905000" y="3657600"/>
            <a:ext cx="914400" cy="91440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3691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494830-07DF-E30E-64CC-C11B98A1552D}"/>
              </a:ext>
            </a:extLst>
          </p:cNvPr>
          <p:cNvPicPr>
            <a:picLocks noChangeAspect="1"/>
          </p:cNvPicPr>
          <p:nvPr/>
        </p:nvPicPr>
        <p:blipFill>
          <a:blip r:embed="rId3"/>
          <a:stretch>
            <a:fillRect/>
          </a:stretch>
        </p:blipFill>
        <p:spPr>
          <a:xfrm>
            <a:off x="228600" y="349919"/>
            <a:ext cx="8686800" cy="6158162"/>
          </a:xfrm>
          <a:prstGeom prst="rect">
            <a:avLst/>
          </a:prstGeom>
          <a:ln w="38100">
            <a:solidFill>
              <a:schemeClr val="accent1">
                <a:lumMod val="50000"/>
              </a:schemeClr>
            </a:solidFill>
          </a:ln>
        </p:spPr>
      </p:pic>
      <p:sp>
        <p:nvSpPr>
          <p:cNvPr id="7" name="Oval 6">
            <a:extLst>
              <a:ext uri="{FF2B5EF4-FFF2-40B4-BE49-F238E27FC236}">
                <a16:creationId xmlns:a16="http://schemas.microsoft.com/office/drawing/2014/main" id="{C98ACEDB-9C9F-1F33-F26A-3FB055D79A31}"/>
              </a:ext>
            </a:extLst>
          </p:cNvPr>
          <p:cNvSpPr/>
          <p:nvPr/>
        </p:nvSpPr>
        <p:spPr>
          <a:xfrm>
            <a:off x="4419600" y="3962400"/>
            <a:ext cx="2057400" cy="990600"/>
          </a:xfrm>
          <a:prstGeom prst="ellipse">
            <a:avLst/>
          </a:prstGeom>
          <a:noFill/>
          <a:ln w="635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9535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C482129C-9F2E-5286-CB9D-553D4F81ABF1}"/>
              </a:ext>
            </a:extLst>
          </p:cNvPr>
          <p:cNvSpPr>
            <a:spLocks noGrp="1"/>
          </p:cNvSpPr>
          <p:nvPr>
            <p:ph idx="1"/>
          </p:nvPr>
        </p:nvSpPr>
        <p:spPr>
          <a:xfrm>
            <a:off x="152400" y="2795886"/>
            <a:ext cx="8839199" cy="3909714"/>
          </a:xfrm>
        </p:spPr>
        <p:txBody>
          <a:bodyPr>
            <a:normAutofit fontScale="85000" lnSpcReduction="20000"/>
          </a:bodyPr>
          <a:lstStyle/>
          <a:p>
            <a:pPr marL="514350" indent="-514350" algn="l" fontAlgn="base">
              <a:lnSpc>
                <a:spcPct val="110000"/>
              </a:lnSpc>
              <a:buFont typeface="+mj-lt"/>
              <a:buAutoNum type="arabicPeriod"/>
            </a:pPr>
            <a:r>
              <a:rPr lang="en-US" sz="3300" b="1" dirty="0">
                <a:solidFill>
                  <a:schemeClr val="bg1"/>
                </a:solidFill>
                <a:latin typeface="Merriweather" panose="00000500000000000000" pitchFamily="2" charset="0"/>
              </a:rPr>
              <a:t>Author: </a:t>
            </a:r>
            <a:r>
              <a:rPr lang="en-US" sz="3300" i="0" u="none" strike="noStrike" dirty="0">
                <a:solidFill>
                  <a:schemeClr val="bg1"/>
                </a:solidFill>
                <a:effectLst/>
                <a:latin typeface="Merriweather" panose="00000500000000000000" pitchFamily="2" charset="0"/>
              </a:rPr>
              <a:t>Joel (1:1; Acts 2:16-21)</a:t>
            </a:r>
          </a:p>
          <a:p>
            <a:pPr marL="514350" indent="-514350" algn="l" fontAlgn="base">
              <a:lnSpc>
                <a:spcPct val="110000"/>
              </a:lnSpc>
              <a:buFont typeface="+mj-lt"/>
              <a:buAutoNum type="arabicPeriod"/>
            </a:pPr>
            <a:r>
              <a:rPr lang="en-US" sz="3300" b="1" dirty="0">
                <a:solidFill>
                  <a:schemeClr val="bg1"/>
                </a:solidFill>
                <a:latin typeface="Merriweather" panose="00000500000000000000" pitchFamily="2" charset="0"/>
              </a:rPr>
              <a:t>Joel:</a:t>
            </a:r>
            <a:r>
              <a:rPr lang="en-US" sz="3300" b="1" i="0" u="none" strike="noStrike" dirty="0">
                <a:solidFill>
                  <a:schemeClr val="bg1"/>
                </a:solidFill>
                <a:effectLst/>
                <a:latin typeface="Merriweather" panose="00000500000000000000" pitchFamily="2" charset="0"/>
              </a:rPr>
              <a:t> </a:t>
            </a:r>
            <a:r>
              <a:rPr lang="en-US" sz="3300" i="0" u="none" strike="noStrike" dirty="0">
                <a:solidFill>
                  <a:schemeClr val="bg1"/>
                </a:solidFill>
                <a:effectLst/>
                <a:latin typeface="Merriweather" panose="00000500000000000000" pitchFamily="2" charset="0"/>
              </a:rPr>
              <a:t>“Jehovah is God” </a:t>
            </a:r>
          </a:p>
          <a:p>
            <a:pPr marL="514350" indent="-514350" algn="l" fontAlgn="base">
              <a:lnSpc>
                <a:spcPct val="110000"/>
              </a:lnSpc>
              <a:buFont typeface="+mj-lt"/>
              <a:buAutoNum type="arabicPeriod"/>
            </a:pPr>
            <a:r>
              <a:rPr lang="en-US" sz="3300" b="1" dirty="0">
                <a:solidFill>
                  <a:schemeClr val="bg1"/>
                </a:solidFill>
                <a:latin typeface="Merriweather" panose="00000500000000000000" pitchFamily="2" charset="0"/>
              </a:rPr>
              <a:t>Audience: </a:t>
            </a:r>
            <a:r>
              <a:rPr lang="en-US" sz="3300" dirty="0">
                <a:solidFill>
                  <a:schemeClr val="bg1"/>
                </a:solidFill>
                <a:latin typeface="Merriweather" panose="00000500000000000000" pitchFamily="2" charset="0"/>
              </a:rPr>
              <a:t>Southern Kingdom of Judah </a:t>
            </a:r>
          </a:p>
          <a:p>
            <a:pPr marL="514350" indent="-514350" algn="l" fontAlgn="base">
              <a:lnSpc>
                <a:spcPct val="110000"/>
              </a:lnSpc>
              <a:buFont typeface="+mj-lt"/>
              <a:buAutoNum type="arabicPeriod"/>
            </a:pPr>
            <a:r>
              <a:rPr lang="en-US" sz="3300" b="1" dirty="0">
                <a:solidFill>
                  <a:schemeClr val="bg1"/>
                </a:solidFill>
                <a:latin typeface="Merriweather" panose="00000500000000000000" pitchFamily="2" charset="0"/>
              </a:rPr>
              <a:t>Time of Writing:  </a:t>
            </a:r>
            <a:r>
              <a:rPr lang="en-US" sz="3300" dirty="0">
                <a:solidFill>
                  <a:schemeClr val="bg1"/>
                </a:solidFill>
                <a:latin typeface="Merriweather" panose="00000500000000000000" pitchFamily="2" charset="0"/>
              </a:rPr>
              <a:t>Likely ~830 B.C.</a:t>
            </a:r>
          </a:p>
          <a:p>
            <a:pPr marL="514350" indent="-514350" algn="l" fontAlgn="base">
              <a:lnSpc>
                <a:spcPct val="110000"/>
              </a:lnSpc>
              <a:buFont typeface="+mj-lt"/>
              <a:buAutoNum type="arabicPeriod"/>
            </a:pPr>
            <a:r>
              <a:rPr lang="en-US" sz="3300" b="1" i="0" u="none" strike="noStrike" dirty="0">
                <a:solidFill>
                  <a:schemeClr val="bg1"/>
                </a:solidFill>
                <a:effectLst/>
                <a:latin typeface="Merriweather" panose="00000500000000000000" pitchFamily="2" charset="0"/>
              </a:rPr>
              <a:t>Key Themes: </a:t>
            </a:r>
            <a:r>
              <a:rPr lang="en-US" sz="3300" i="0" u="none" strike="noStrike" dirty="0">
                <a:solidFill>
                  <a:schemeClr val="bg1"/>
                </a:solidFill>
                <a:effectLst/>
                <a:latin typeface="Merriweather" panose="00000500000000000000" pitchFamily="2" charset="0"/>
              </a:rPr>
              <a:t>God’s powe</a:t>
            </a:r>
            <a:r>
              <a:rPr lang="en-US" sz="3300" dirty="0">
                <a:solidFill>
                  <a:schemeClr val="bg1"/>
                </a:solidFill>
                <a:latin typeface="Merriweather" panose="00000500000000000000" pitchFamily="2" charset="0"/>
              </a:rPr>
              <a:t>r to judge and bless His people as He is the One True God; Repentance is expected </a:t>
            </a:r>
          </a:p>
          <a:p>
            <a:pPr marL="182880" lvl="1" indent="0" fontAlgn="base">
              <a:lnSpc>
                <a:spcPct val="110000"/>
              </a:lnSpc>
              <a:buNone/>
            </a:pPr>
            <a:r>
              <a:rPr lang="en-US" sz="3300" dirty="0">
                <a:solidFill>
                  <a:schemeClr val="bg1"/>
                </a:solidFill>
                <a:latin typeface="Merriweather" panose="00000500000000000000" pitchFamily="2" charset="0"/>
              </a:rPr>
              <a:t>    (and Locusts!)</a:t>
            </a:r>
            <a:endParaRPr lang="en-US" sz="3300" i="0" u="none" strike="noStrike" dirty="0">
              <a:solidFill>
                <a:schemeClr val="bg1"/>
              </a:solidFill>
              <a:effectLst/>
              <a:latin typeface="Merriweather" panose="00000500000000000000" pitchFamily="2" charset="0"/>
            </a:endParaRPr>
          </a:p>
          <a:p>
            <a:endParaRPr lang="en-US" dirty="0"/>
          </a:p>
        </p:txBody>
      </p:sp>
      <p:pic>
        <p:nvPicPr>
          <p:cNvPr id="6" name="Picture 5">
            <a:extLst>
              <a:ext uri="{FF2B5EF4-FFF2-40B4-BE49-F238E27FC236}">
                <a16:creationId xmlns:a16="http://schemas.microsoft.com/office/drawing/2014/main" id="{E28CEA32-74C9-127F-250A-4D9856197048}"/>
              </a:ext>
            </a:extLst>
          </p:cNvPr>
          <p:cNvPicPr>
            <a:picLocks noChangeAspect="1"/>
          </p:cNvPicPr>
          <p:nvPr/>
        </p:nvPicPr>
        <p:blipFill>
          <a:blip r:embed="rId3"/>
          <a:stretch>
            <a:fillRect/>
          </a:stretch>
        </p:blipFill>
        <p:spPr>
          <a:xfrm>
            <a:off x="482599" y="579228"/>
            <a:ext cx="8356601" cy="2053921"/>
          </a:xfrm>
          <a:prstGeom prst="rect">
            <a:avLst/>
          </a:prstGeom>
          <a:ln>
            <a:solidFill>
              <a:schemeClr val="accent1">
                <a:lumMod val="50000"/>
              </a:schemeClr>
            </a:solidFill>
          </a:ln>
        </p:spPr>
      </p:pic>
    </p:spTree>
    <p:extLst>
      <p:ext uri="{BB962C8B-B14F-4D97-AF65-F5344CB8AC3E}">
        <p14:creationId xmlns:p14="http://schemas.microsoft.com/office/powerpoint/2010/main" val="2857973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7B39B82F-4BA1-E6A1-E895-528CD61B1FE3}"/>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AEEE2B75-684A-496F-9537-0648EFC86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B41951-5497-445D-A791-7EDA2C88F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220D595A-C073-3C17-D216-2E1C50DDFE70}"/>
              </a:ext>
            </a:extLst>
          </p:cNvPr>
          <p:cNvSpPr>
            <a:spLocks noGrp="1"/>
          </p:cNvSpPr>
          <p:nvPr>
            <p:ph idx="1"/>
          </p:nvPr>
        </p:nvSpPr>
        <p:spPr>
          <a:xfrm>
            <a:off x="604646" y="3200400"/>
            <a:ext cx="8056754" cy="2309514"/>
          </a:xfrm>
        </p:spPr>
        <p:txBody>
          <a:bodyPr>
            <a:normAutofit/>
          </a:bodyPr>
          <a:lstStyle/>
          <a:p>
            <a:pPr marL="0" indent="0" fontAlgn="base">
              <a:lnSpc>
                <a:spcPct val="100000"/>
              </a:lnSpc>
              <a:buNone/>
            </a:pPr>
            <a:r>
              <a:rPr lang="en-US" sz="3200" dirty="0">
                <a:solidFill>
                  <a:schemeClr val="bg1"/>
                </a:solidFill>
                <a:latin typeface="Merriweather" panose="00000500000000000000" pitchFamily="2" charset="0"/>
              </a:rPr>
              <a:t>What is the connection between Joel’s prophecy of the pouring out of the Holy Spirit and salvation through Jesus Christ (Joel 2:28-32)?</a:t>
            </a:r>
            <a:endParaRPr lang="en-US" sz="3200" i="0" u="none" strike="noStrike" dirty="0">
              <a:solidFill>
                <a:schemeClr val="bg1"/>
              </a:solidFill>
              <a:effectLst/>
              <a:latin typeface="Merriweather" panose="00000500000000000000" pitchFamily="2" charset="0"/>
            </a:endParaRPr>
          </a:p>
        </p:txBody>
      </p:sp>
      <p:pic>
        <p:nvPicPr>
          <p:cNvPr id="6" name="Picture 5">
            <a:extLst>
              <a:ext uri="{FF2B5EF4-FFF2-40B4-BE49-F238E27FC236}">
                <a16:creationId xmlns:a16="http://schemas.microsoft.com/office/drawing/2014/main" id="{A4D24AF1-DFC3-696C-099E-1AC7160099A6}"/>
              </a:ext>
            </a:extLst>
          </p:cNvPr>
          <p:cNvPicPr>
            <a:picLocks noChangeAspect="1"/>
          </p:cNvPicPr>
          <p:nvPr/>
        </p:nvPicPr>
        <p:blipFill>
          <a:blip r:embed="rId3"/>
          <a:stretch>
            <a:fillRect/>
          </a:stretch>
        </p:blipFill>
        <p:spPr>
          <a:xfrm>
            <a:off x="482599" y="579228"/>
            <a:ext cx="8356601" cy="2053921"/>
          </a:xfrm>
          <a:prstGeom prst="rect">
            <a:avLst/>
          </a:prstGeom>
          <a:ln>
            <a:solidFill>
              <a:schemeClr val="accent1">
                <a:lumMod val="50000"/>
              </a:schemeClr>
            </a:solidFill>
          </a:ln>
        </p:spPr>
      </p:pic>
    </p:spTree>
    <p:extLst>
      <p:ext uri="{BB962C8B-B14F-4D97-AF65-F5344CB8AC3E}">
        <p14:creationId xmlns:p14="http://schemas.microsoft.com/office/powerpoint/2010/main" val="1048654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3365EF88-5E85-7F72-BCF1-221F968D50FE}"/>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0A00F91E-CA6F-2DD9-F519-D66336E85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459493A-FC05-7E61-3673-8476F78A1C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A38AEA-B8A1-059B-6FFF-8697BA2056E1}"/>
              </a:ext>
            </a:extLst>
          </p:cNvPr>
          <p:cNvSpPr>
            <a:spLocks noGrp="1"/>
          </p:cNvSpPr>
          <p:nvPr>
            <p:ph idx="1"/>
          </p:nvPr>
        </p:nvSpPr>
        <p:spPr>
          <a:xfrm>
            <a:off x="604646" y="3200400"/>
            <a:ext cx="8056754" cy="2309514"/>
          </a:xfrm>
        </p:spPr>
        <p:txBody>
          <a:bodyPr>
            <a:normAutofit/>
          </a:bodyPr>
          <a:lstStyle/>
          <a:p>
            <a:pPr marL="0" indent="0" fontAlgn="base">
              <a:lnSpc>
                <a:spcPct val="100000"/>
              </a:lnSpc>
              <a:buNone/>
            </a:pPr>
            <a:r>
              <a:rPr lang="en-US" sz="3200" dirty="0">
                <a:solidFill>
                  <a:schemeClr val="bg1"/>
                </a:solidFill>
                <a:latin typeface="Merriweather" panose="00000500000000000000" pitchFamily="2" charset="0"/>
              </a:rPr>
              <a:t>What kind of impact should God’s deliverance of Judah have had on His people (Joel 2:27)?</a:t>
            </a:r>
            <a:endParaRPr lang="en-US" sz="3200" i="0" u="none" strike="noStrike" dirty="0">
              <a:solidFill>
                <a:schemeClr val="bg1"/>
              </a:solidFill>
              <a:effectLst/>
              <a:latin typeface="Merriweather" panose="00000500000000000000" pitchFamily="2" charset="0"/>
            </a:endParaRPr>
          </a:p>
        </p:txBody>
      </p:sp>
      <p:pic>
        <p:nvPicPr>
          <p:cNvPr id="6" name="Picture 5">
            <a:extLst>
              <a:ext uri="{FF2B5EF4-FFF2-40B4-BE49-F238E27FC236}">
                <a16:creationId xmlns:a16="http://schemas.microsoft.com/office/drawing/2014/main" id="{3C3B508B-3CE1-6AEE-36E3-0AF9B14220D6}"/>
              </a:ext>
            </a:extLst>
          </p:cNvPr>
          <p:cNvPicPr>
            <a:picLocks noChangeAspect="1"/>
          </p:cNvPicPr>
          <p:nvPr/>
        </p:nvPicPr>
        <p:blipFill>
          <a:blip r:embed="rId3"/>
          <a:stretch>
            <a:fillRect/>
          </a:stretch>
        </p:blipFill>
        <p:spPr>
          <a:xfrm>
            <a:off x="482599" y="579228"/>
            <a:ext cx="8356601" cy="2053921"/>
          </a:xfrm>
          <a:prstGeom prst="rect">
            <a:avLst/>
          </a:prstGeom>
          <a:ln>
            <a:solidFill>
              <a:schemeClr val="accent1">
                <a:lumMod val="50000"/>
              </a:schemeClr>
            </a:solidFill>
          </a:ln>
        </p:spPr>
      </p:pic>
    </p:spTree>
    <p:extLst>
      <p:ext uri="{BB962C8B-B14F-4D97-AF65-F5344CB8AC3E}">
        <p14:creationId xmlns:p14="http://schemas.microsoft.com/office/powerpoint/2010/main" val="675467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01968EEB-A693-F3CD-EC14-4593633A404A}"/>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039CC40C-5089-2A42-8FA3-E670930E3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0" y="643467"/>
            <a:ext cx="8178799"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81B93AA-F75B-E101-BF73-BBBF92126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646" y="806204"/>
            <a:ext cx="7934706"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A97346E-CFC3-F9CD-DA88-5E77FAE9CB5E}"/>
              </a:ext>
            </a:extLst>
          </p:cNvPr>
          <p:cNvSpPr>
            <a:spLocks noGrp="1"/>
          </p:cNvSpPr>
          <p:nvPr>
            <p:ph idx="1"/>
          </p:nvPr>
        </p:nvSpPr>
        <p:spPr>
          <a:xfrm>
            <a:off x="604646" y="2895600"/>
            <a:ext cx="8056754" cy="3733800"/>
          </a:xfrm>
        </p:spPr>
        <p:txBody>
          <a:bodyPr>
            <a:normAutofit fontScale="92500"/>
          </a:bodyPr>
          <a:lstStyle/>
          <a:p>
            <a:pPr fontAlgn="base">
              <a:lnSpc>
                <a:spcPct val="110000"/>
              </a:lnSpc>
              <a:buFont typeface="Arial" panose="020B0604020202020204" pitchFamily="34" charset="0"/>
              <a:buChar char="•"/>
            </a:pPr>
            <a:r>
              <a:rPr lang="en-US" sz="3200" dirty="0">
                <a:solidFill>
                  <a:schemeClr val="bg1"/>
                </a:solidFill>
                <a:latin typeface="Merriweather" panose="00000500000000000000" pitchFamily="2" charset="0"/>
              </a:rPr>
              <a:t> What does the “day of the Lord” depict     in Joel 1:15; 2:1, 11; 2:31-32; 3:12-16?</a:t>
            </a:r>
          </a:p>
          <a:p>
            <a:pPr fontAlgn="base">
              <a:lnSpc>
                <a:spcPct val="110000"/>
              </a:lnSpc>
              <a:buFont typeface="Arial" panose="020B0604020202020204" pitchFamily="34" charset="0"/>
              <a:buChar char="•"/>
            </a:pPr>
            <a:r>
              <a:rPr lang="en-US" sz="3200" dirty="0">
                <a:solidFill>
                  <a:schemeClr val="bg1"/>
                </a:solidFill>
                <a:latin typeface="Merriweather" panose="00000500000000000000" pitchFamily="2" charset="0"/>
              </a:rPr>
              <a:t> Is the “day of the Lord” always depicting the exact same event?</a:t>
            </a:r>
          </a:p>
          <a:p>
            <a:pPr fontAlgn="base">
              <a:lnSpc>
                <a:spcPct val="110000"/>
              </a:lnSpc>
              <a:buFont typeface="Arial" panose="020B0604020202020204" pitchFamily="34" charset="0"/>
              <a:buChar char="•"/>
            </a:pPr>
            <a:r>
              <a:rPr lang="en-US" sz="3200" i="0" u="none" strike="noStrike" dirty="0">
                <a:solidFill>
                  <a:schemeClr val="bg1"/>
                </a:solidFill>
                <a:effectLst/>
                <a:latin typeface="Merriweather" panose="00000500000000000000" pitchFamily="2" charset="0"/>
              </a:rPr>
              <a:t> How would you define the “day of the Lord”?</a:t>
            </a:r>
          </a:p>
        </p:txBody>
      </p:sp>
      <p:pic>
        <p:nvPicPr>
          <p:cNvPr id="6" name="Picture 5">
            <a:extLst>
              <a:ext uri="{FF2B5EF4-FFF2-40B4-BE49-F238E27FC236}">
                <a16:creationId xmlns:a16="http://schemas.microsoft.com/office/drawing/2014/main" id="{26B7B7E3-A235-96A2-F116-C2C5955BEB0D}"/>
              </a:ext>
            </a:extLst>
          </p:cNvPr>
          <p:cNvPicPr>
            <a:picLocks noChangeAspect="1"/>
          </p:cNvPicPr>
          <p:nvPr/>
        </p:nvPicPr>
        <p:blipFill>
          <a:blip r:embed="rId3"/>
          <a:stretch>
            <a:fillRect/>
          </a:stretch>
        </p:blipFill>
        <p:spPr>
          <a:xfrm>
            <a:off x="482599" y="579228"/>
            <a:ext cx="8356601" cy="2053921"/>
          </a:xfrm>
          <a:prstGeom prst="rect">
            <a:avLst/>
          </a:prstGeom>
          <a:ln>
            <a:solidFill>
              <a:schemeClr val="accent1">
                <a:lumMod val="50000"/>
              </a:schemeClr>
            </a:solidFill>
          </a:ln>
        </p:spPr>
      </p:pic>
    </p:spTree>
    <p:extLst>
      <p:ext uri="{BB962C8B-B14F-4D97-AF65-F5344CB8AC3E}">
        <p14:creationId xmlns:p14="http://schemas.microsoft.com/office/powerpoint/2010/main" val="4243321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364A2E6B-89F0-AC91-2F51-333EFE6BE6CF}"/>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99040338-B103-6688-2B4C-43E782915DDA}"/>
              </a:ext>
            </a:extLst>
          </p:cNvPr>
          <p:cNvPicPr>
            <a:picLocks noChangeAspect="1"/>
          </p:cNvPicPr>
          <p:nvPr/>
        </p:nvPicPr>
        <p:blipFill>
          <a:blip r:embed="rId3"/>
          <a:stretch>
            <a:fillRect/>
          </a:stretch>
        </p:blipFill>
        <p:spPr>
          <a:xfrm>
            <a:off x="357759" y="1310842"/>
            <a:ext cx="8428482" cy="4236316"/>
          </a:xfrm>
          <a:prstGeom prst="rect">
            <a:avLst/>
          </a:prstGeom>
          <a:ln>
            <a:solidFill>
              <a:schemeClr val="accent1">
                <a:lumMod val="50000"/>
              </a:schemeClr>
            </a:solidFill>
          </a:ln>
        </p:spPr>
      </p:pic>
      <p:sp>
        <p:nvSpPr>
          <p:cNvPr id="6" name="Oval 5">
            <a:extLst>
              <a:ext uri="{FF2B5EF4-FFF2-40B4-BE49-F238E27FC236}">
                <a16:creationId xmlns:a16="http://schemas.microsoft.com/office/drawing/2014/main" id="{C76CF594-FAD1-6457-08B9-8D95F9139013}"/>
              </a:ext>
            </a:extLst>
          </p:cNvPr>
          <p:cNvSpPr/>
          <p:nvPr/>
        </p:nvSpPr>
        <p:spPr>
          <a:xfrm>
            <a:off x="4511842" y="2929690"/>
            <a:ext cx="381000" cy="1904999"/>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9978271"/>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TM03457491[[fn=Metropolitan]]</Template>
  <TotalTime>2834</TotalTime>
  <Words>3363</Words>
  <Application>Microsoft Office PowerPoint</Application>
  <PresentationFormat>On-screen Show (4:3)</PresentationFormat>
  <Paragraphs>224</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Franklin Gothic Demi Cond</vt:lpstr>
      <vt:lpstr>Helvetica Neue</vt:lpstr>
      <vt:lpstr>Merriweather</vt:lpstr>
      <vt:lpstr>Metropolitan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 Coffman</dc:creator>
  <cp:lastModifiedBy>Steven Estes</cp:lastModifiedBy>
  <cp:revision>71</cp:revision>
  <cp:lastPrinted>2015-04-12T02:46:21Z</cp:lastPrinted>
  <dcterms:modified xsi:type="dcterms:W3CDTF">2024-12-20T17:28:45Z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5666707-0715-4041-9638-aabeabe69b0d_Enabled">
    <vt:lpwstr>true</vt:lpwstr>
  </property>
  <property fmtid="{D5CDD505-2E9C-101B-9397-08002B2CF9AE}" pid="3" name="MSIP_Label_05666707-0715-4041-9638-aabeabe69b0d_SetDate">
    <vt:lpwstr>2024-12-13T15:38:26Z</vt:lpwstr>
  </property>
  <property fmtid="{D5CDD505-2E9C-101B-9397-08002B2CF9AE}" pid="4" name="MSIP_Label_05666707-0715-4041-9638-aabeabe69b0d_Method">
    <vt:lpwstr>Standard</vt:lpwstr>
  </property>
  <property fmtid="{D5CDD505-2E9C-101B-9397-08002B2CF9AE}" pid="5" name="MSIP_Label_05666707-0715-4041-9638-aabeabe69b0d_Name">
    <vt:lpwstr>Internal Use Only</vt:lpwstr>
  </property>
  <property fmtid="{D5CDD505-2E9C-101B-9397-08002B2CF9AE}" pid="6" name="MSIP_Label_05666707-0715-4041-9638-aabeabe69b0d_SiteId">
    <vt:lpwstr>01539004-1e29-4991-ac20-0132e3bf8734</vt:lpwstr>
  </property>
  <property fmtid="{D5CDD505-2E9C-101B-9397-08002B2CF9AE}" pid="7" name="MSIP_Label_05666707-0715-4041-9638-aabeabe69b0d_ActionId">
    <vt:lpwstr>c364bf6b-1636-41d9-8401-d98eae7d4d70</vt:lpwstr>
  </property>
  <property fmtid="{D5CDD505-2E9C-101B-9397-08002B2CF9AE}" pid="8" name="MSIP_Label_05666707-0715-4041-9638-aabeabe69b0d_ContentBits">
    <vt:lpwstr>0</vt:lpwstr>
  </property>
</Properties>
</file>