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4" r:id="rId1"/>
  </p:sldMasterIdLst>
  <p:notesMasterIdLst>
    <p:notesMasterId r:id="rId20"/>
  </p:notesMasterIdLst>
  <p:sldIdLst>
    <p:sldId id="257" r:id="rId2"/>
    <p:sldId id="287"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orbel" panose="020B0503020204020204" pitchFamily="34" charset="0"/>
      <p:regular r:id="rId25"/>
      <p:bold r:id="rId26"/>
      <p:italic r:id="rId27"/>
      <p:boldItalic r:id="rId28"/>
    </p:embeddedFont>
    <p:embeddedFont>
      <p:font typeface="FRUTIGER LT 57 CONDENSED" panose="02000503000000000000" pitchFamily="2" charset="0"/>
      <p:regular r:id="rId29"/>
    </p:embeddedFont>
    <p:embeddedFont>
      <p:font typeface="Impact" panose="020B0806030902050204" pitchFamily="3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5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98"/>
    <p:restoredTop sz="93076"/>
  </p:normalViewPr>
  <p:slideViewPr>
    <p:cSldViewPr snapToGrid="0" snapToObjects="1">
      <p:cViewPr varScale="1">
        <p:scale>
          <a:sx n="122" d="100"/>
          <a:sy n="122" d="100"/>
        </p:scale>
        <p:origin x="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63C18-8A77-4C42-BE51-34E091AE9780}" type="datetimeFigureOut">
              <a:rPr lang="en-US" smtClean="0"/>
              <a:t>10/10/24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A34CE-546B-8A48-8B4D-940CA65D51BA}" type="slidenum">
              <a:rPr lang="en-US" smtClean="0"/>
              <a:t>‹#›</a:t>
            </a:fld>
            <a:endParaRPr lang="en-US"/>
          </a:p>
        </p:txBody>
      </p:sp>
    </p:spTree>
    <p:extLst>
      <p:ext uri="{BB962C8B-B14F-4D97-AF65-F5344CB8AC3E}">
        <p14:creationId xmlns:p14="http://schemas.microsoft.com/office/powerpoint/2010/main" val="95436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a:spcBef>
                <a:spcPts val="0"/>
              </a:spcBef>
              <a:spcAft>
                <a:spcPts val="0"/>
              </a:spcAft>
            </a:pPr>
            <a:r>
              <a:rPr lang="en-US" sz="1200" dirty="0">
                <a:effectLst/>
                <a:latin typeface="Calibri" charset="0"/>
              </a:rPr>
              <a:t>THE KEYS</a:t>
            </a:r>
          </a:p>
          <a:p>
            <a:pPr marL="342900" marR="0">
              <a:spcBef>
                <a:spcPts val="0"/>
              </a:spcBef>
              <a:spcAft>
                <a:spcPts val="0"/>
              </a:spcAft>
            </a:pPr>
            <a:r>
              <a:rPr lang="en-US" sz="1200" dirty="0">
                <a:effectLst/>
                <a:latin typeface="Calibri" charset="0"/>
              </a:rPr>
              <a:t> </a:t>
            </a:r>
          </a:p>
          <a:p>
            <a:pPr marL="342900" rtl="0" fontAlgn="ctr">
              <a:spcBef>
                <a:spcPts val="0"/>
              </a:spcBef>
              <a:spcAft>
                <a:spcPts val="0"/>
              </a:spcAft>
              <a:buFont typeface="+mj-lt"/>
              <a:buAutoNum type="arabicPeriod"/>
            </a:pPr>
            <a:r>
              <a:rPr lang="en-US" sz="1200" b="0" i="0" dirty="0">
                <a:effectLst/>
                <a:latin typeface="Calibri" charset="0"/>
              </a:rPr>
              <a:t>Revelation does seem like one confusing puzzle for many who study it. </a:t>
            </a:r>
          </a:p>
          <a:p>
            <a:pPr marL="342900" marR="0">
              <a:spcBef>
                <a:spcPts val="0"/>
              </a:spcBef>
              <a:spcAft>
                <a:spcPts val="0"/>
              </a:spcAft>
            </a:pPr>
            <a:r>
              <a:rPr lang="en-US" sz="1200" dirty="0">
                <a:effectLst/>
                <a:latin typeface="Calibri" charset="0"/>
              </a:rPr>
              <a:t> </a:t>
            </a:r>
          </a:p>
          <a:p>
            <a:pPr marL="685800" rtl="0" fontAlgn="ctr">
              <a:spcBef>
                <a:spcPts val="0"/>
              </a:spcBef>
              <a:spcAft>
                <a:spcPts val="0"/>
              </a:spcAft>
              <a:buFont typeface="+mj-lt"/>
              <a:buAutoNum type="alphaLcPeriod"/>
            </a:pPr>
            <a:r>
              <a:rPr lang="en-US" sz="1200" b="0" i="0" dirty="0">
                <a:effectLst/>
                <a:latin typeface="Calibri" charset="0"/>
              </a:rPr>
              <a:t>However, there are some principles that will help us put that puzzle together and unlock some of the mystery of the book for us, if we will allow these principles to guide us in our study. </a:t>
            </a:r>
          </a:p>
          <a:p>
            <a:pPr marL="685800" rtl="0" fontAlgn="ctr">
              <a:spcBef>
                <a:spcPts val="0"/>
              </a:spcBef>
              <a:spcAft>
                <a:spcPts val="0"/>
              </a:spcAft>
              <a:buFont typeface="+mj-lt"/>
              <a:buAutoNum type="alphaLcPeriod"/>
            </a:pPr>
            <a:r>
              <a:rPr lang="en-US" sz="1200" b="0" i="0" dirty="0">
                <a:effectLst/>
                <a:latin typeface="Calibri" charset="0"/>
              </a:rPr>
              <a:t>All of these principles can actually be found in the first chapter.  </a:t>
            </a:r>
          </a:p>
        </p:txBody>
      </p:sp>
      <p:sp>
        <p:nvSpPr>
          <p:cNvPr id="4" name="Slide Number Placeholder 3"/>
          <p:cNvSpPr>
            <a:spLocks noGrp="1"/>
          </p:cNvSpPr>
          <p:nvPr>
            <p:ph type="sldNum" sz="quarter" idx="10"/>
          </p:nvPr>
        </p:nvSpPr>
        <p:spPr/>
        <p:txBody>
          <a:bodyPr/>
          <a:lstStyle/>
          <a:p>
            <a:fld id="{F33D8593-7B26-D443-8027-93F50D676C28}" type="slidenum">
              <a:rPr lang="en-US" smtClean="0"/>
              <a:t>2</a:t>
            </a:fld>
            <a:endParaRPr lang="en-US"/>
          </a:p>
        </p:txBody>
      </p:sp>
    </p:spTree>
    <p:extLst>
      <p:ext uri="{BB962C8B-B14F-4D97-AF65-F5344CB8AC3E}">
        <p14:creationId xmlns:p14="http://schemas.microsoft.com/office/powerpoint/2010/main" val="193276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8BBEA0-6ABB-464C-8BBD-CB2A634A80B0}" type="datetimeFigureOut">
              <a:rPr lang="en-US" smtClean="0"/>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2753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BEA0-6ABB-464C-8BBD-CB2A634A80B0}" type="datetimeFigureOut">
              <a:rPr lang="en-US" smtClean="0"/>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53858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BEA0-6ABB-464C-8BBD-CB2A634A80B0}" type="datetimeFigureOut">
              <a:rPr lang="en-US" smtClean="0"/>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36220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BEA0-6ABB-464C-8BBD-CB2A634A80B0}" type="datetimeFigureOut">
              <a:rPr lang="en-US" smtClean="0"/>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29589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8BBEA0-6ABB-464C-8BBD-CB2A634A80B0}" type="datetimeFigureOut">
              <a:rPr lang="en-US" smtClean="0"/>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65578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8BBEA0-6ABB-464C-8BBD-CB2A634A80B0}" type="datetimeFigureOut">
              <a:rPr lang="en-US" smtClean="0"/>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62516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8BBEA0-6ABB-464C-8BBD-CB2A634A80B0}" type="datetimeFigureOut">
              <a:rPr lang="en-US" smtClean="0"/>
              <a:t>10/10/24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23450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8BBEA0-6ABB-464C-8BBD-CB2A634A80B0}" type="datetimeFigureOut">
              <a:rPr lang="en-US" smtClean="0"/>
              <a:t>10/10/24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68983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BBEA0-6ABB-464C-8BBD-CB2A634A80B0}" type="datetimeFigureOut">
              <a:rPr lang="en-US" smtClean="0"/>
              <a:t>10/10/24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90008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8BBEA0-6ABB-464C-8BBD-CB2A634A80B0}" type="datetimeFigureOut">
              <a:rPr lang="en-US" smtClean="0"/>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63365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8BBEA0-6ABB-464C-8BBD-CB2A634A80B0}" type="datetimeFigureOut">
              <a:rPr lang="en-US" smtClean="0"/>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25527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8BBEA0-6ABB-464C-8BBD-CB2A634A80B0}" type="datetimeFigureOut">
              <a:rPr lang="en-US" smtClean="0"/>
              <a:t>10/10/24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BBF87AC-B6D1-1846-9F81-398D18CBAACD}" type="slidenum">
              <a:rPr lang="en-US" smtClean="0"/>
              <a:t>‹#›</a:t>
            </a:fld>
            <a:endParaRPr lang="en-US"/>
          </a:p>
        </p:txBody>
      </p:sp>
    </p:spTree>
    <p:extLst>
      <p:ext uri="{BB962C8B-B14F-4D97-AF65-F5344CB8AC3E}">
        <p14:creationId xmlns:p14="http://schemas.microsoft.com/office/powerpoint/2010/main" val="7086463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565553"/>
      </p:ext>
    </p:extLst>
  </p:cSld>
  <p:clrMapOvr>
    <a:masterClrMapping/>
  </p:clrMapOvr>
  <mc:AlternateContent xmlns:mc="http://schemas.openxmlformats.org/markup-compatibility/2006" xmlns:p14="http://schemas.microsoft.com/office/powerpoint/2010/main">
    <mc:Choice Requires="p14">
      <p:transition spd="slow" p14:dur="2500">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866" dirty="0">
                <a:solidFill>
                  <a:schemeClr val="bg1"/>
                </a:solidFill>
                <a:latin typeface="FRUTIGER LT 57 CONDENSED" panose="02000503000000000000" pitchFamily="2" charset="0"/>
              </a:rPr>
              <a:t>Actions</a:t>
            </a:r>
          </a:p>
          <a:p>
            <a:pPr defTabSz="914400">
              <a:spcBef>
                <a:spcPts val="0"/>
              </a:spcBef>
              <a:defRPr/>
            </a:pPr>
            <a:r>
              <a:rPr lang="en-US" sz="3866" dirty="0">
                <a:solidFill>
                  <a:schemeClr val="bg1"/>
                </a:solidFill>
                <a:latin typeface="FRUTIGER LT 57 CONDENSED" panose="02000503000000000000" pitchFamily="2" charset="0"/>
              </a:rPr>
              <a:t>All the authority of the first beast</a:t>
            </a:r>
          </a:p>
          <a:p>
            <a:pPr defTabSz="914400">
              <a:spcBef>
                <a:spcPts val="0"/>
              </a:spcBef>
              <a:defRPr/>
            </a:pPr>
            <a:r>
              <a:rPr lang="en-US" sz="3866" dirty="0">
                <a:solidFill>
                  <a:schemeClr val="bg1"/>
                </a:solidFill>
                <a:latin typeface="FRUTIGER LT 57 CONDENSED" panose="02000503000000000000" pitchFamily="2" charset="0"/>
              </a:rPr>
              <a:t>Makes the earth-dwellers worship the sea beast</a:t>
            </a:r>
          </a:p>
          <a:p>
            <a:pPr defTabSz="914400">
              <a:spcBef>
                <a:spcPts val="0"/>
              </a:spcBef>
              <a:defRPr/>
            </a:pPr>
            <a:r>
              <a:rPr lang="en-US" sz="3866" dirty="0">
                <a:solidFill>
                  <a:schemeClr val="bg1"/>
                </a:solidFill>
                <a:latin typeface="FRUTIGER LT 57 CONDENSED" panose="02000503000000000000" pitchFamily="2" charset="0"/>
              </a:rPr>
              <a:t>Performs signs</a:t>
            </a:r>
          </a:p>
          <a:p>
            <a:pPr defTabSz="914400">
              <a:spcBef>
                <a:spcPts val="0"/>
              </a:spcBef>
              <a:defRPr/>
            </a:pPr>
            <a:r>
              <a:rPr lang="en-US" sz="3866" dirty="0">
                <a:solidFill>
                  <a:schemeClr val="bg1"/>
                </a:solidFill>
                <a:latin typeface="FRUTIGER LT 57 CONDENSED" panose="02000503000000000000" pitchFamily="2" charset="0"/>
              </a:rPr>
              <a:t>Tells earth-dwellers to make an image to the sea beast</a:t>
            </a:r>
          </a:p>
          <a:p>
            <a:pPr defTabSz="914400">
              <a:spcBef>
                <a:spcPts val="0"/>
              </a:spcBef>
              <a:defRPr/>
            </a:pPr>
            <a:r>
              <a:rPr lang="en-US" sz="3866" dirty="0">
                <a:solidFill>
                  <a:schemeClr val="bg1"/>
                </a:solidFill>
                <a:latin typeface="FRUTIGER LT 57 CONDENSED" panose="02000503000000000000" pitchFamily="2" charset="0"/>
              </a:rPr>
              <a:t>Gives Breath to the image of the sea beast</a:t>
            </a:r>
          </a:p>
          <a:p>
            <a:pPr defTabSz="914400">
              <a:spcBef>
                <a:spcPts val="0"/>
              </a:spcBef>
              <a:defRPr/>
            </a:pPr>
            <a:r>
              <a:rPr lang="en-US" sz="3866" dirty="0">
                <a:solidFill>
                  <a:schemeClr val="bg1"/>
                </a:solidFill>
                <a:latin typeface="FRUTIGER LT 57 CONDENSED" panose="02000503000000000000" pitchFamily="2" charset="0"/>
              </a:rPr>
              <a:t>Kills those who do not worship the sea beast</a:t>
            </a:r>
          </a:p>
          <a:p>
            <a:pPr defTabSz="914400">
              <a:spcBef>
                <a:spcPts val="0"/>
              </a:spcBef>
              <a:defRPr/>
            </a:pPr>
            <a:r>
              <a:rPr lang="en-US" sz="3866" dirty="0">
                <a:solidFill>
                  <a:schemeClr val="bg1"/>
                </a:solidFill>
                <a:latin typeface="FRUTIGER LT 57 CONDENSED" panose="02000503000000000000" pitchFamily="2" charset="0"/>
              </a:rPr>
              <a:t>Causes everyone to receive a mark</a:t>
            </a:r>
            <a:endParaRPr lang="en-US" sz="3332" dirty="0">
              <a:solidFill>
                <a:schemeClr val="bg1"/>
              </a:solidFill>
              <a:latin typeface="FRUTIGER LT 57 CONDENSED" panose="02000503000000000000" pitchFamily="2" charset="0"/>
            </a:endParaRP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Chapter 13 – Earth Beast</a:t>
            </a:r>
          </a:p>
        </p:txBody>
      </p:sp>
    </p:spTree>
    <p:extLst>
      <p:ext uri="{BB962C8B-B14F-4D97-AF65-F5344CB8AC3E}">
        <p14:creationId xmlns:p14="http://schemas.microsoft.com/office/powerpoint/2010/main" val="157878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FRUTIGER LT 57 CONDENSED" panose="02000503000000000000" pitchFamily="2" charset="0"/>
              </a:rPr>
              <a:t>Who is the Earth Beast?</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FRUTIGER LT 57 CONDENSED" panose="02000503000000000000" pitchFamily="2" charset="0"/>
              </a:rPr>
              <a:t>	Rome – False Religion/Emperor Worship Cult</a:t>
            </a: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Chapter 13 – Earth Beast</a:t>
            </a:r>
          </a:p>
        </p:txBody>
      </p:sp>
    </p:spTree>
    <p:extLst>
      <p:ext uri="{BB962C8B-B14F-4D97-AF65-F5344CB8AC3E}">
        <p14:creationId xmlns:p14="http://schemas.microsoft.com/office/powerpoint/2010/main" val="70495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FRUTIGER LT 57 CONDENSED" panose="02000503000000000000" pitchFamily="2" charset="0"/>
              </a:rPr>
              <a:t>Evidence?</a:t>
            </a:r>
          </a:p>
          <a:p>
            <a:pPr defTabSz="914400">
              <a:spcBef>
                <a:spcPts val="0"/>
              </a:spcBef>
              <a:defRPr/>
            </a:pPr>
            <a:r>
              <a:rPr lang="en-US" sz="3600" dirty="0">
                <a:solidFill>
                  <a:schemeClr val="bg1"/>
                </a:solidFill>
                <a:latin typeface="FRUTIGER LT 57 CONDENSED" panose="02000503000000000000" pitchFamily="2" charset="0"/>
              </a:rPr>
              <a:t>13:12 – Makes everyone worship the beast</a:t>
            </a:r>
          </a:p>
          <a:p>
            <a:pPr defTabSz="914400">
              <a:spcBef>
                <a:spcPts val="0"/>
              </a:spcBef>
              <a:defRPr/>
            </a:pPr>
            <a:r>
              <a:rPr lang="en-US" sz="3600" dirty="0">
                <a:solidFill>
                  <a:schemeClr val="bg1"/>
                </a:solidFill>
                <a:latin typeface="FRUTIGER LT 57 CONDENSED" panose="02000503000000000000" pitchFamily="2" charset="0"/>
              </a:rPr>
              <a:t>13:15-17 – Punishes those who don’t</a:t>
            </a:r>
          </a:p>
          <a:p>
            <a:pPr defTabSz="914400">
              <a:spcBef>
                <a:spcPts val="0"/>
              </a:spcBef>
              <a:defRPr/>
            </a:pPr>
            <a:r>
              <a:rPr lang="en-US" sz="3600" dirty="0">
                <a:solidFill>
                  <a:schemeClr val="bg1"/>
                </a:solidFill>
                <a:latin typeface="FRUTIGER LT 57 CONDENSED" panose="02000503000000000000" pitchFamily="2" charset="0"/>
              </a:rPr>
              <a:t>13:15 – gives breath to the image of the beast</a:t>
            </a:r>
          </a:p>
          <a:p>
            <a:pPr defTabSz="914400">
              <a:spcBef>
                <a:spcPts val="0"/>
              </a:spcBef>
              <a:defRPr/>
            </a:pPr>
            <a:r>
              <a:rPr lang="en-US" sz="3600" dirty="0">
                <a:solidFill>
                  <a:schemeClr val="bg1"/>
                </a:solidFill>
                <a:latin typeface="FRUTIGER LT 57 CONDENSED" panose="02000503000000000000" pitchFamily="2" charset="0"/>
              </a:rPr>
              <a:t>13:12 – works with the sea beasts</a:t>
            </a:r>
          </a:p>
          <a:p>
            <a:pPr defTabSz="914400">
              <a:spcBef>
                <a:spcPts val="0"/>
              </a:spcBef>
              <a:defRPr/>
            </a:pPr>
            <a:r>
              <a:rPr lang="en-US" sz="3600" dirty="0">
                <a:solidFill>
                  <a:schemeClr val="bg1"/>
                </a:solidFill>
                <a:latin typeface="FRUTIGER LT 57 CONDENSED" panose="02000503000000000000" pitchFamily="2" charset="0"/>
              </a:rPr>
              <a:t>13:13 – the wonders</a:t>
            </a: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Earth Beast – Emperor Worship Cult</a:t>
            </a:r>
          </a:p>
        </p:txBody>
      </p:sp>
    </p:spTree>
    <p:extLst>
      <p:ext uri="{BB962C8B-B14F-4D97-AF65-F5344CB8AC3E}">
        <p14:creationId xmlns:p14="http://schemas.microsoft.com/office/powerpoint/2010/main" val="201228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FRUTIGER LT 57 CONDENSED" panose="02000503000000000000" pitchFamily="2" charset="0"/>
              </a:rPr>
              <a:t>What we are told</a:t>
            </a:r>
          </a:p>
          <a:p>
            <a:pPr defTabSz="914400">
              <a:spcBef>
                <a:spcPts val="0"/>
              </a:spcBef>
              <a:defRPr/>
            </a:pPr>
            <a:r>
              <a:rPr lang="en-US" sz="3600" dirty="0">
                <a:solidFill>
                  <a:schemeClr val="bg1"/>
                </a:solidFill>
                <a:latin typeface="FRUTIGER LT 57 CONDENSED" panose="02000503000000000000" pitchFamily="2" charset="0"/>
              </a:rPr>
              <a:t>Everyone is supposed to have it</a:t>
            </a:r>
          </a:p>
          <a:p>
            <a:pPr defTabSz="914400">
              <a:spcBef>
                <a:spcPts val="0"/>
              </a:spcBef>
              <a:defRPr/>
            </a:pPr>
            <a:r>
              <a:rPr lang="en-US" sz="3600" dirty="0">
                <a:solidFill>
                  <a:schemeClr val="bg1"/>
                </a:solidFill>
                <a:latin typeface="FRUTIGER LT 57 CONDENSED" panose="02000503000000000000" pitchFamily="2" charset="0"/>
              </a:rPr>
              <a:t>It is given on the right hand or the forehead</a:t>
            </a:r>
          </a:p>
          <a:p>
            <a:pPr defTabSz="914400">
              <a:spcBef>
                <a:spcPts val="0"/>
              </a:spcBef>
              <a:defRPr/>
            </a:pPr>
            <a:r>
              <a:rPr lang="en-US" sz="3600" dirty="0">
                <a:solidFill>
                  <a:schemeClr val="bg1"/>
                </a:solidFill>
                <a:latin typeface="FRUTIGER LT 57 CONDENSED" panose="02000503000000000000" pitchFamily="2" charset="0"/>
              </a:rPr>
              <a:t>No one can buy or sell without it</a:t>
            </a:r>
          </a:p>
          <a:p>
            <a:pPr defTabSz="914400">
              <a:spcBef>
                <a:spcPts val="0"/>
              </a:spcBef>
              <a:defRPr/>
            </a:pPr>
            <a:r>
              <a:rPr lang="en-US" sz="3600" dirty="0">
                <a:solidFill>
                  <a:schemeClr val="bg1"/>
                </a:solidFill>
                <a:latin typeface="FRUTIGER LT 57 CONDENSED" panose="02000503000000000000" pitchFamily="2" charset="0"/>
              </a:rPr>
              <a:t>This mark can be the name or # of the beast </a:t>
            </a:r>
          </a:p>
          <a:p>
            <a:pPr lvl="1" defTabSz="914400">
              <a:spcBef>
                <a:spcPts val="0"/>
              </a:spcBef>
              <a:defRPr/>
            </a:pPr>
            <a:r>
              <a:rPr lang="en-US" sz="3600" dirty="0">
                <a:solidFill>
                  <a:schemeClr val="bg1"/>
                </a:solidFill>
                <a:latin typeface="FRUTIGER LT 57 CONDENSED" panose="02000503000000000000" pitchFamily="2" charset="0"/>
              </a:rPr>
              <a:t>666</a:t>
            </a:r>
          </a:p>
          <a:p>
            <a:pPr defTabSz="914400">
              <a:spcBef>
                <a:spcPts val="0"/>
              </a:spcBef>
              <a:defRPr/>
            </a:pPr>
            <a:endParaRPr lang="en-US" sz="3600" dirty="0">
              <a:solidFill>
                <a:schemeClr val="bg1"/>
              </a:solidFill>
              <a:latin typeface="FRUTIGER LT 57 CONDENSED" panose="02000503000000000000" pitchFamily="2" charset="0"/>
            </a:endParaRP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The Mark of the Beast</a:t>
            </a:r>
          </a:p>
        </p:txBody>
      </p:sp>
    </p:spTree>
    <p:extLst>
      <p:ext uri="{BB962C8B-B14F-4D97-AF65-F5344CB8AC3E}">
        <p14:creationId xmlns:p14="http://schemas.microsoft.com/office/powerpoint/2010/main" val="119976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a:noAutofit/>
          </a:bodyPr>
          <a:lstStyle/>
          <a:p>
            <a:pPr marL="0" lvl="0" indent="0" defTabSz="914400">
              <a:spcBef>
                <a:spcPts val="0"/>
              </a:spcBef>
              <a:buNone/>
              <a:defRPr/>
            </a:pPr>
            <a:r>
              <a:rPr lang="en-US" sz="3200" dirty="0">
                <a:solidFill>
                  <a:schemeClr val="bg1"/>
                </a:solidFill>
                <a:latin typeface="FRUTIGER LT 57 CONDENSED" panose="02000503000000000000" pitchFamily="2" charset="0"/>
              </a:rPr>
              <a:t>"Do not harm the earth or the sea or the trees until we have </a:t>
            </a:r>
            <a:r>
              <a:rPr lang="en-US" sz="3200" dirty="0">
                <a:solidFill>
                  <a:srgbClr val="FFC000"/>
                </a:solidFill>
                <a:latin typeface="FRUTIGER LT 57 CONDENSED" panose="02000503000000000000" pitchFamily="2" charset="0"/>
              </a:rPr>
              <a:t>sealed the bond-servants of our God on their foreheads</a:t>
            </a:r>
            <a:r>
              <a:rPr lang="en-US" sz="3200" dirty="0">
                <a:solidFill>
                  <a:schemeClr val="bg1"/>
                </a:solidFill>
                <a:latin typeface="FRUTIGER LT 57 CONDENSED" panose="02000503000000000000" pitchFamily="2" charset="0"/>
              </a:rPr>
              <a:t>.”</a:t>
            </a:r>
          </a:p>
          <a:p>
            <a:pPr marL="0" lvl="0" indent="0" defTabSz="914400">
              <a:spcBef>
                <a:spcPts val="0"/>
              </a:spcBef>
              <a:buNone/>
              <a:defRPr/>
            </a:pPr>
            <a:r>
              <a:rPr lang="en-US" sz="3200" dirty="0">
                <a:solidFill>
                  <a:schemeClr val="bg1"/>
                </a:solidFill>
                <a:latin typeface="FRUTIGER LT 57 CONDENSED" panose="02000503000000000000" pitchFamily="2" charset="0"/>
              </a:rPr>
              <a:t>					-Revelation 7:3</a:t>
            </a:r>
          </a:p>
          <a:p>
            <a:pPr marL="0" lvl="0" indent="0" defTabSz="914400">
              <a:spcBef>
                <a:spcPts val="0"/>
              </a:spcBef>
              <a:buNone/>
              <a:defRPr/>
            </a:pPr>
            <a:endParaRPr lang="en-US" sz="3200" dirty="0">
              <a:solidFill>
                <a:schemeClr val="bg1"/>
              </a:solidFill>
              <a:latin typeface="FRUTIGER LT 57 CONDENSED" panose="02000503000000000000" pitchFamily="2" charset="0"/>
            </a:endParaRPr>
          </a:p>
          <a:p>
            <a:pPr marL="0" indent="0" defTabSz="914400">
              <a:spcBef>
                <a:spcPts val="0"/>
              </a:spcBef>
              <a:buNone/>
              <a:defRPr/>
            </a:pPr>
            <a:r>
              <a:rPr lang="en-US" sz="3200" dirty="0">
                <a:solidFill>
                  <a:schemeClr val="bg1"/>
                </a:solidFill>
                <a:latin typeface="FRUTIGER LT 57 CONDENSED" panose="02000503000000000000" pitchFamily="2" charset="0"/>
              </a:rPr>
              <a:t>Then I looked, and behold, the Lamb was standing on Mount Zion, and with Him one hundred and forty-four thousand, </a:t>
            </a:r>
            <a:r>
              <a:rPr lang="en-US" sz="3200" dirty="0">
                <a:solidFill>
                  <a:srgbClr val="FFC000"/>
                </a:solidFill>
                <a:latin typeface="FRUTIGER LT 57 CONDENSED" panose="02000503000000000000" pitchFamily="2" charset="0"/>
              </a:rPr>
              <a:t>having His name and the name of His Father written on their foreheads</a:t>
            </a:r>
            <a:r>
              <a:rPr lang="en-US" sz="3200" dirty="0">
                <a:solidFill>
                  <a:schemeClr val="bg1"/>
                </a:solidFill>
                <a:latin typeface="FRUTIGER LT 57 CONDENSED" panose="02000503000000000000" pitchFamily="2" charset="0"/>
              </a:rPr>
              <a:t>.”</a:t>
            </a:r>
          </a:p>
          <a:p>
            <a:pPr marL="0" indent="0" defTabSz="914400">
              <a:spcBef>
                <a:spcPts val="0"/>
              </a:spcBef>
              <a:buNone/>
              <a:defRPr/>
            </a:pPr>
            <a:r>
              <a:rPr lang="en-US" sz="3200" dirty="0">
                <a:solidFill>
                  <a:schemeClr val="bg1"/>
                </a:solidFill>
                <a:latin typeface="FRUTIGER LT 57 CONDENSED" panose="02000503000000000000" pitchFamily="2" charset="0"/>
              </a:rPr>
              <a:t>					-Revelation 14:1</a:t>
            </a:r>
          </a:p>
          <a:p>
            <a:pPr marL="0" lvl="0" indent="0" defTabSz="914400">
              <a:spcBef>
                <a:spcPts val="0"/>
              </a:spcBef>
              <a:buNone/>
              <a:defRPr/>
            </a:pPr>
            <a:endParaRPr lang="en-US" sz="3200" dirty="0">
              <a:solidFill>
                <a:schemeClr val="bg1"/>
              </a:solidFill>
              <a:latin typeface="FRUTIGER LT 57 CONDENSED" panose="02000503000000000000" pitchFamily="2" charset="0"/>
            </a:endParaRP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The Mark of the Beast</a:t>
            </a:r>
          </a:p>
        </p:txBody>
      </p:sp>
    </p:spTree>
    <p:extLst>
      <p:ext uri="{BB962C8B-B14F-4D97-AF65-F5344CB8AC3E}">
        <p14:creationId xmlns:p14="http://schemas.microsoft.com/office/powerpoint/2010/main" val="189120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400779"/>
          </a:xfrm>
        </p:spPr>
        <p:txBody>
          <a:bodyPr>
            <a:noAutofit/>
          </a:bodyPr>
          <a:lstStyle/>
          <a:p>
            <a:pPr marL="0" lvl="0" indent="0" defTabSz="914400">
              <a:spcBef>
                <a:spcPts val="0"/>
              </a:spcBef>
              <a:buNone/>
              <a:defRPr/>
            </a:pPr>
            <a:r>
              <a:rPr lang="en-US" sz="3200" dirty="0">
                <a:solidFill>
                  <a:schemeClr val="bg1"/>
                </a:solidFill>
                <a:latin typeface="FRUTIGER LT 57 CONDENSED" panose="02000503000000000000" pitchFamily="2" charset="0"/>
              </a:rPr>
              <a:t>Description of the Woman</a:t>
            </a:r>
          </a:p>
          <a:p>
            <a:pPr defTabSz="914400">
              <a:spcBef>
                <a:spcPts val="0"/>
              </a:spcBef>
              <a:defRPr/>
            </a:pPr>
            <a:r>
              <a:rPr lang="en-US" sz="3200" dirty="0">
                <a:solidFill>
                  <a:schemeClr val="bg1"/>
                </a:solidFill>
                <a:latin typeface="FRUTIGER LT 57 CONDENSED" panose="02000503000000000000" pitchFamily="2" charset="0"/>
              </a:rPr>
              <a:t>Sitting on a scarlet beast</a:t>
            </a:r>
          </a:p>
          <a:p>
            <a:pPr defTabSz="914400">
              <a:spcBef>
                <a:spcPts val="0"/>
              </a:spcBef>
              <a:defRPr/>
            </a:pPr>
            <a:r>
              <a:rPr lang="en-US" sz="3200" dirty="0">
                <a:solidFill>
                  <a:schemeClr val="bg1"/>
                </a:solidFill>
                <a:latin typeface="FRUTIGER LT 57 CONDENSED" panose="02000503000000000000" pitchFamily="2" charset="0"/>
              </a:rPr>
              <a:t>clothed in purple and scarlet; precious stones</a:t>
            </a:r>
          </a:p>
          <a:p>
            <a:pPr defTabSz="914400">
              <a:spcBef>
                <a:spcPts val="0"/>
              </a:spcBef>
              <a:defRPr/>
            </a:pPr>
            <a:r>
              <a:rPr lang="en-US" sz="3200" dirty="0">
                <a:solidFill>
                  <a:schemeClr val="bg1"/>
                </a:solidFill>
                <a:latin typeface="FRUTIGER LT 57 CONDENSED" panose="02000503000000000000" pitchFamily="2" charset="0"/>
              </a:rPr>
              <a:t>Gold cup in her hand of abominations and unclean things</a:t>
            </a:r>
          </a:p>
          <a:p>
            <a:pPr defTabSz="914400">
              <a:spcBef>
                <a:spcPts val="0"/>
              </a:spcBef>
              <a:defRPr/>
            </a:pPr>
            <a:r>
              <a:rPr lang="en-US" sz="3200" dirty="0">
                <a:solidFill>
                  <a:schemeClr val="bg1"/>
                </a:solidFill>
                <a:latin typeface="FRUTIGER LT 57 CONDENSED" panose="02000503000000000000" pitchFamily="2" charset="0"/>
              </a:rPr>
              <a:t>Name on her forehead</a:t>
            </a:r>
          </a:p>
          <a:p>
            <a:pPr lvl="1" defTabSz="914400">
              <a:spcBef>
                <a:spcPts val="0"/>
              </a:spcBef>
              <a:defRPr/>
            </a:pPr>
            <a:r>
              <a:rPr lang="en-US" sz="3200" dirty="0">
                <a:solidFill>
                  <a:schemeClr val="bg1"/>
                </a:solidFill>
                <a:latin typeface="FRUTIGER LT 57 CONDENSED" panose="02000503000000000000" pitchFamily="2" charset="0"/>
              </a:rPr>
              <a:t>“Babylon the Great, the mother of harlots and the abominations of the earth”</a:t>
            </a:r>
          </a:p>
          <a:p>
            <a:pPr defTabSz="914400">
              <a:spcBef>
                <a:spcPts val="0"/>
              </a:spcBef>
              <a:defRPr/>
            </a:pPr>
            <a:r>
              <a:rPr lang="en-US" sz="3200" dirty="0">
                <a:solidFill>
                  <a:schemeClr val="bg1"/>
                </a:solidFill>
                <a:latin typeface="FRUTIGER LT 57 CONDENSED" panose="02000503000000000000" pitchFamily="2" charset="0"/>
              </a:rPr>
              <a:t>Drunk with the blood of the saints</a:t>
            </a:r>
          </a:p>
          <a:p>
            <a:pPr lvl="1" defTabSz="914400">
              <a:spcBef>
                <a:spcPts val="0"/>
              </a:spcBef>
              <a:defRPr/>
            </a:pPr>
            <a:endParaRPr lang="en-US" sz="3200" dirty="0">
              <a:solidFill>
                <a:schemeClr val="bg1"/>
              </a:solidFill>
              <a:latin typeface="FRUTIGER LT 57 CONDENSED" panose="02000503000000000000" pitchFamily="2" charset="0"/>
            </a:endParaRPr>
          </a:p>
          <a:p>
            <a:pPr defTabSz="914400">
              <a:spcBef>
                <a:spcPts val="0"/>
              </a:spcBef>
              <a:defRPr/>
            </a:pPr>
            <a:endParaRPr lang="en-US" sz="3200" dirty="0">
              <a:solidFill>
                <a:schemeClr val="bg1"/>
              </a:solidFill>
              <a:latin typeface="FRUTIGER LT 57 CONDENSED" panose="02000503000000000000" pitchFamily="2" charset="0"/>
            </a:endParaRP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Chapter 17</a:t>
            </a:r>
          </a:p>
        </p:txBody>
      </p:sp>
    </p:spTree>
    <p:extLst>
      <p:ext uri="{BB962C8B-B14F-4D97-AF65-F5344CB8AC3E}">
        <p14:creationId xmlns:p14="http://schemas.microsoft.com/office/powerpoint/2010/main" val="89418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400779"/>
          </a:xfrm>
        </p:spPr>
        <p:txBody>
          <a:bodyPr>
            <a:normAutofit/>
          </a:bodyPr>
          <a:lstStyle/>
          <a:p>
            <a:pPr marL="0" lvl="0" indent="0" defTabSz="914400">
              <a:spcBef>
                <a:spcPts val="0"/>
              </a:spcBef>
              <a:buNone/>
              <a:defRPr/>
            </a:pPr>
            <a:r>
              <a:rPr lang="en-US" sz="3600" dirty="0">
                <a:solidFill>
                  <a:schemeClr val="bg1"/>
                </a:solidFill>
                <a:latin typeface="FRUTIGER LT 57 CONDENSED" panose="02000503000000000000" pitchFamily="2" charset="0"/>
              </a:rPr>
              <a:t>Description of the beast</a:t>
            </a:r>
          </a:p>
          <a:p>
            <a:pPr defTabSz="914400">
              <a:spcBef>
                <a:spcPts val="0"/>
              </a:spcBef>
              <a:defRPr/>
            </a:pPr>
            <a:r>
              <a:rPr lang="en-US" sz="3600" dirty="0">
                <a:solidFill>
                  <a:schemeClr val="bg1"/>
                </a:solidFill>
                <a:latin typeface="FRUTIGER LT 57 CONDENSED" panose="02000503000000000000" pitchFamily="2" charset="0"/>
              </a:rPr>
              <a:t>Seven heads, ten horns</a:t>
            </a:r>
          </a:p>
          <a:p>
            <a:pPr defTabSz="914400">
              <a:spcBef>
                <a:spcPts val="0"/>
              </a:spcBef>
              <a:defRPr/>
            </a:pPr>
            <a:r>
              <a:rPr lang="en-US" sz="3600" dirty="0">
                <a:solidFill>
                  <a:schemeClr val="bg1"/>
                </a:solidFill>
                <a:latin typeface="FRUTIGER LT 57 CONDENSED" panose="02000503000000000000" pitchFamily="2" charset="0"/>
              </a:rPr>
              <a:t>Earth dwellers wonder about this beast</a:t>
            </a:r>
          </a:p>
          <a:p>
            <a:pPr defTabSz="914400">
              <a:spcBef>
                <a:spcPts val="0"/>
              </a:spcBef>
              <a:defRPr/>
            </a:pPr>
            <a:r>
              <a:rPr lang="en-US" sz="3600" dirty="0">
                <a:solidFill>
                  <a:schemeClr val="bg1"/>
                </a:solidFill>
                <a:latin typeface="FRUTIGER LT 57 CONDENSED" panose="02000503000000000000" pitchFamily="2" charset="0"/>
              </a:rPr>
              <a:t>Seven heads are seven kings</a:t>
            </a:r>
          </a:p>
          <a:p>
            <a:pPr defTabSz="914400">
              <a:spcBef>
                <a:spcPts val="0"/>
              </a:spcBef>
              <a:defRPr/>
            </a:pPr>
            <a:r>
              <a:rPr lang="en-US" sz="3600" dirty="0">
                <a:solidFill>
                  <a:schemeClr val="bg1"/>
                </a:solidFill>
                <a:latin typeface="FRUTIGER LT 57 CONDENSED" panose="02000503000000000000" pitchFamily="2" charset="0"/>
              </a:rPr>
              <a:t>Ten horns are ten kings</a:t>
            </a:r>
          </a:p>
          <a:p>
            <a:pPr defTabSz="914400">
              <a:spcBef>
                <a:spcPts val="0"/>
              </a:spcBef>
              <a:defRPr/>
            </a:pPr>
            <a:r>
              <a:rPr lang="en-US" sz="3600" dirty="0">
                <a:solidFill>
                  <a:schemeClr val="bg1"/>
                </a:solidFill>
                <a:latin typeface="FRUTIGER LT 57 CONDENSED" panose="02000503000000000000" pitchFamily="2" charset="0"/>
              </a:rPr>
              <a:t>Wage war against the lamb</a:t>
            </a:r>
          </a:p>
          <a:p>
            <a:pPr lvl="1" defTabSz="914400">
              <a:spcBef>
                <a:spcPts val="0"/>
              </a:spcBef>
              <a:defRPr/>
            </a:pPr>
            <a:endParaRPr lang="en-US" sz="3600" dirty="0">
              <a:solidFill>
                <a:schemeClr val="bg1"/>
              </a:solidFill>
              <a:latin typeface="FRUTIGER LT 57 CONDENSED" panose="02000503000000000000" pitchFamily="2" charset="0"/>
            </a:endParaRPr>
          </a:p>
          <a:p>
            <a:pPr defTabSz="914400">
              <a:spcBef>
                <a:spcPts val="0"/>
              </a:spcBef>
              <a:defRPr/>
            </a:pPr>
            <a:endParaRPr lang="en-US" sz="3600" dirty="0">
              <a:solidFill>
                <a:schemeClr val="bg1"/>
              </a:solidFill>
              <a:latin typeface="FRUTIGER LT 57 CONDENSED" panose="02000503000000000000" pitchFamily="2" charset="0"/>
            </a:endParaRP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Chapter 17</a:t>
            </a:r>
          </a:p>
        </p:txBody>
      </p:sp>
    </p:spTree>
    <p:extLst>
      <p:ext uri="{BB962C8B-B14F-4D97-AF65-F5344CB8AC3E}">
        <p14:creationId xmlns:p14="http://schemas.microsoft.com/office/powerpoint/2010/main" val="163343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5416779"/>
          </a:xfrm>
        </p:spPr>
        <p:txBody>
          <a:bodyPr>
            <a:normAutofit/>
          </a:bodyPr>
          <a:lstStyle/>
          <a:p>
            <a:pPr marL="0" lvl="0" indent="0" defTabSz="914400">
              <a:spcBef>
                <a:spcPts val="0"/>
              </a:spcBef>
              <a:buNone/>
              <a:defRPr/>
            </a:pPr>
            <a:r>
              <a:rPr lang="en-US" sz="3600" dirty="0">
                <a:solidFill>
                  <a:schemeClr val="bg1"/>
                </a:solidFill>
                <a:latin typeface="FRUTIGER LT 57 CONDENSED" panose="02000503000000000000" pitchFamily="2" charset="0"/>
              </a:rPr>
              <a:t>Who is the beast?	</a:t>
            </a:r>
          </a:p>
          <a:p>
            <a:pPr marL="0" lvl="0" indent="0" defTabSz="914400">
              <a:spcBef>
                <a:spcPts val="0"/>
              </a:spcBef>
              <a:buNone/>
              <a:defRPr/>
            </a:pPr>
            <a:r>
              <a:rPr lang="en-US" sz="3600" dirty="0">
                <a:solidFill>
                  <a:schemeClr val="bg1"/>
                </a:solidFill>
                <a:latin typeface="FRUTIGER LT 57 CONDENSED" panose="02000503000000000000" pitchFamily="2" charset="0"/>
              </a:rPr>
              <a:t>	The Sea Beast (Chapter 13)</a:t>
            </a:r>
          </a:p>
          <a:p>
            <a:pPr marL="0" lvl="0" indent="0" defTabSz="914400">
              <a:spcBef>
                <a:spcPts val="0"/>
              </a:spcBef>
              <a:buNone/>
              <a:defRPr/>
            </a:pPr>
            <a:r>
              <a:rPr lang="en-US" sz="3600" dirty="0">
                <a:solidFill>
                  <a:schemeClr val="bg1"/>
                </a:solidFill>
                <a:latin typeface="FRUTIGER LT 57 CONDENSED" panose="02000503000000000000" pitchFamily="2" charset="0"/>
              </a:rPr>
              <a:t>Who is the Harlot?</a:t>
            </a:r>
          </a:p>
          <a:p>
            <a:pPr marL="0" lvl="0" indent="0" defTabSz="914400">
              <a:spcBef>
                <a:spcPts val="0"/>
              </a:spcBef>
              <a:buNone/>
              <a:defRPr/>
            </a:pPr>
            <a:r>
              <a:rPr lang="en-US" sz="3600" dirty="0">
                <a:solidFill>
                  <a:schemeClr val="bg1"/>
                </a:solidFill>
                <a:latin typeface="FRUTIGER LT 57 CONDENSED" panose="02000503000000000000" pitchFamily="2" charset="0"/>
              </a:rPr>
              <a:t>	Rome – It’s Immorality</a:t>
            </a:r>
          </a:p>
          <a:p>
            <a:pPr marL="0" lvl="0" indent="0" defTabSz="914400">
              <a:spcBef>
                <a:spcPts val="0"/>
              </a:spcBef>
              <a:buNone/>
              <a:defRPr/>
            </a:pPr>
            <a:r>
              <a:rPr lang="en-US" sz="3600" dirty="0">
                <a:solidFill>
                  <a:schemeClr val="bg1"/>
                </a:solidFill>
                <a:latin typeface="FRUTIGER LT 57 CONDENSED" panose="02000503000000000000" pitchFamily="2" charset="0"/>
              </a:rPr>
              <a:t>	Evidence</a:t>
            </a:r>
          </a:p>
          <a:p>
            <a:pPr lvl="2" defTabSz="914400">
              <a:spcBef>
                <a:spcPts val="0"/>
              </a:spcBef>
              <a:defRPr/>
            </a:pPr>
            <a:r>
              <a:rPr lang="en-US" sz="2800" dirty="0">
                <a:solidFill>
                  <a:schemeClr val="bg1"/>
                </a:solidFill>
                <a:latin typeface="FRUTIGER LT 57 CONDENSED" panose="02000503000000000000" pitchFamily="2" charset="0"/>
              </a:rPr>
              <a:t>Her Occupation – A Harlot</a:t>
            </a:r>
          </a:p>
          <a:p>
            <a:pPr lvl="2" defTabSz="914400">
              <a:spcBef>
                <a:spcPts val="0"/>
              </a:spcBef>
              <a:defRPr/>
            </a:pPr>
            <a:r>
              <a:rPr lang="en-US" sz="2800" dirty="0">
                <a:solidFill>
                  <a:schemeClr val="bg1"/>
                </a:solidFill>
                <a:latin typeface="FRUTIGER LT 57 CONDENSED" panose="02000503000000000000" pitchFamily="2" charset="0"/>
              </a:rPr>
              <a:t>Her Cup – Filled with unclean things of her immorality</a:t>
            </a: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Chapter 17</a:t>
            </a:r>
          </a:p>
        </p:txBody>
      </p:sp>
    </p:spTree>
    <p:extLst>
      <p:ext uri="{BB962C8B-B14F-4D97-AF65-F5344CB8AC3E}">
        <p14:creationId xmlns:p14="http://schemas.microsoft.com/office/powerpoint/2010/main" val="163010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Allies &amp; Enemies</a:t>
            </a:r>
          </a:p>
        </p:txBody>
      </p:sp>
      <p:sp>
        <p:nvSpPr>
          <p:cNvPr id="3" name="Content Placeholder 2"/>
          <p:cNvSpPr>
            <a:spLocks noGrp="1"/>
          </p:cNvSpPr>
          <p:nvPr>
            <p:ph idx="1"/>
          </p:nvPr>
        </p:nvSpPr>
        <p:spPr>
          <a:xfrm>
            <a:off x="609600" y="1918741"/>
            <a:ext cx="10972799" cy="4457996"/>
          </a:xfrm>
        </p:spPr>
        <p:txBody>
          <a:bodyPr>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dirty="0">
                <a:solidFill>
                  <a:schemeClr val="bg1"/>
                </a:solidFill>
                <a:latin typeface="FRUTIGER LT 57 CONDENSED" panose="02000503000000000000" pitchFamily="2" charset="0"/>
              </a:rPr>
              <a:t>Allies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00" dirty="0">
              <a:solidFill>
                <a:schemeClr val="bg1"/>
              </a:solidFill>
              <a:latin typeface="FRUTIGER LT 57 CONDENSED" panose="02000503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866" dirty="0">
                <a:solidFill>
                  <a:schemeClr val="bg1"/>
                </a:solidFill>
                <a:latin typeface="FRUTIGER LT 57 CONDENSED" panose="02000503000000000000" pitchFamily="2" charset="0"/>
              </a:rPr>
              <a:t>Chapter 4 – God on His Throne</a:t>
            </a:r>
          </a:p>
          <a:p>
            <a:pPr marL="0" marR="0" lvl="0" indent="0" algn="ctr" defTabSz="914400" eaLnBrk="1" fontAlgn="auto" latinLnBrk="0" hangingPunct="1">
              <a:lnSpc>
                <a:spcPct val="100000"/>
              </a:lnSpc>
              <a:spcBef>
                <a:spcPts val="0"/>
              </a:spcBef>
              <a:spcAft>
                <a:spcPts val="0"/>
              </a:spcAft>
              <a:buClrTx/>
              <a:buSzTx/>
              <a:buFontTx/>
              <a:buNone/>
              <a:tabLst/>
              <a:defRPr/>
            </a:pPr>
            <a:r>
              <a:rPr lang="en-US" sz="3866" dirty="0">
                <a:solidFill>
                  <a:schemeClr val="bg1"/>
                </a:solidFill>
                <a:latin typeface="FRUTIGER LT 57 CONDENSED" panose="02000503000000000000" pitchFamily="2" charset="0"/>
              </a:rPr>
              <a:t>Chapter 5 – The Lamb and the Scroll</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866" dirty="0">
              <a:solidFill>
                <a:schemeClr val="bg1"/>
              </a:solidFill>
              <a:latin typeface="FRUTIGER LT 57 CONDENSED" panose="02000503000000000000" pitchFamily="2" charset="0"/>
            </a:endParaRPr>
          </a:p>
          <a:p>
            <a:pPr marL="0" lvl="0" indent="0" algn="ctr" defTabSz="914400">
              <a:spcBef>
                <a:spcPts val="0"/>
              </a:spcBef>
              <a:buNone/>
              <a:defRPr/>
            </a:pPr>
            <a:r>
              <a:rPr lang="en-US" sz="6000" dirty="0">
                <a:solidFill>
                  <a:schemeClr val="bg1"/>
                </a:solidFill>
                <a:latin typeface="FRUTIGER LT 57 CONDENSED" panose="02000503000000000000" pitchFamily="2" charset="0"/>
              </a:rPr>
              <a:t>Enemies</a:t>
            </a:r>
          </a:p>
          <a:p>
            <a:pPr marL="0" lvl="0" indent="0" algn="ctr" defTabSz="914400">
              <a:spcBef>
                <a:spcPts val="0"/>
              </a:spcBef>
              <a:buNone/>
              <a:defRPr/>
            </a:pPr>
            <a:endParaRPr lang="en-US" sz="100" dirty="0">
              <a:solidFill>
                <a:schemeClr val="bg1"/>
              </a:solidFill>
              <a:latin typeface="FRUTIGER LT 57 CONDENSED" panose="02000503000000000000" pitchFamily="2" charset="0"/>
            </a:endParaRPr>
          </a:p>
          <a:p>
            <a:pPr marL="0" lvl="0" indent="0" algn="ctr" defTabSz="914400">
              <a:spcBef>
                <a:spcPts val="0"/>
              </a:spcBef>
              <a:buNone/>
              <a:defRPr/>
            </a:pPr>
            <a:r>
              <a:rPr lang="en-US" sz="3866" dirty="0">
                <a:solidFill>
                  <a:schemeClr val="bg1"/>
                </a:solidFill>
                <a:latin typeface="FRUTIGER LT 57 CONDENSED" panose="02000503000000000000" pitchFamily="2" charset="0"/>
              </a:rPr>
              <a:t>Chapter 12 – The Great Red Dragon</a:t>
            </a:r>
          </a:p>
          <a:p>
            <a:pPr marL="0" lvl="0" indent="0" algn="ctr" defTabSz="914400">
              <a:spcBef>
                <a:spcPts val="0"/>
              </a:spcBef>
              <a:buNone/>
              <a:defRPr/>
            </a:pPr>
            <a:r>
              <a:rPr lang="en-US" sz="3866" dirty="0">
                <a:solidFill>
                  <a:schemeClr val="bg1"/>
                </a:solidFill>
                <a:latin typeface="FRUTIGER LT 57 CONDENSED" panose="02000503000000000000" pitchFamily="2" charset="0"/>
              </a:rPr>
              <a:t>Chapter 13 – The Sea Beast &amp; The Earth Beast</a:t>
            </a:r>
          </a:p>
          <a:p>
            <a:pPr marL="0" lvl="0" indent="0" algn="ctr" defTabSz="914400">
              <a:spcBef>
                <a:spcPts val="0"/>
              </a:spcBef>
              <a:buNone/>
              <a:defRPr/>
            </a:pPr>
            <a:r>
              <a:rPr lang="en-US" sz="3866" dirty="0">
                <a:solidFill>
                  <a:schemeClr val="bg1"/>
                </a:solidFill>
                <a:latin typeface="FRUTIGER LT 57 CONDENSED" panose="02000503000000000000" pitchFamily="2" charset="0"/>
              </a:rPr>
              <a:t>Chapter 17 – Babylon, the Mother of Harlots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866" dirty="0">
              <a:solidFill>
                <a:schemeClr val="bg1"/>
              </a:solidFill>
              <a:latin typeface="FRUTIGER LT 57 CONDENSED" panose="02000503000000000000" pitchFamily="2" charset="0"/>
            </a:endParaRPr>
          </a:p>
        </p:txBody>
      </p:sp>
      <p:sp>
        <p:nvSpPr>
          <p:cNvPr id="4" name="Title 1"/>
          <p:cNvSpPr txBox="1">
            <a:spLocks/>
          </p:cNvSpPr>
          <p:nvPr/>
        </p:nvSpPr>
        <p:spPr>
          <a:xfrm>
            <a:off x="4994221" y="756199"/>
            <a:ext cx="7445115"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endParaRPr lang="en-US" sz="3600" dirty="0">
              <a:solidFill>
                <a:schemeClr val="bg1"/>
              </a:solidFill>
            </a:endParaRPr>
          </a:p>
        </p:txBody>
      </p:sp>
      <p:cxnSp>
        <p:nvCxnSpPr>
          <p:cNvPr id="6" name="Straight Connector 5"/>
          <p:cNvCxnSpPr/>
          <p:nvPr/>
        </p:nvCxnSpPr>
        <p:spPr>
          <a:xfrm>
            <a:off x="949569" y="3837149"/>
            <a:ext cx="10498016"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685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C327D1F-E7D3-DDD9-47C8-149CF235C0E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6000"/>
                    </a14:imgEffect>
                    <a14:imgEffect>
                      <a14:brightnessContrast bright="-48000"/>
                    </a14:imgEffect>
                  </a14:imgLayer>
                </a14:imgProps>
              </a:ext>
            </a:extLst>
          </a:blip>
          <a:srcRect l="42671" r="25935"/>
          <a:stretch/>
        </p:blipFill>
        <p:spPr>
          <a:xfrm rot="5400000">
            <a:off x="2666999" y="-2714815"/>
            <a:ext cx="6858005" cy="12287628"/>
          </a:xfrm>
          <a:prstGeom prst="rect">
            <a:avLst/>
          </a:prstGeom>
        </p:spPr>
      </p:pic>
      <p:pic>
        <p:nvPicPr>
          <p:cNvPr id="5" name="Picture 4">
            <a:extLst>
              <a:ext uri="{FF2B5EF4-FFF2-40B4-BE49-F238E27FC236}">
                <a16:creationId xmlns:a16="http://schemas.microsoft.com/office/drawing/2014/main" id="{C1BC91F3-E468-9034-824D-D3E8F0FDB975}"/>
              </a:ext>
            </a:extLst>
          </p:cNvPr>
          <p:cNvPicPr>
            <a:picLocks noChangeAspect="1"/>
          </p:cNvPicPr>
          <p:nvPr/>
        </p:nvPicPr>
        <p:blipFill rotWithShape="1">
          <a:blip r:embed="rId5"/>
          <a:srcRect t="4126" b="33785"/>
          <a:stretch/>
        </p:blipFill>
        <p:spPr>
          <a:xfrm rot="16200000">
            <a:off x="5450792" y="2199380"/>
            <a:ext cx="6759509" cy="2360747"/>
          </a:xfrm>
          <a:prstGeom prst="rect">
            <a:avLst/>
          </a:prstGeom>
        </p:spPr>
      </p:pic>
      <p:sp>
        <p:nvSpPr>
          <p:cNvPr id="7" name="TextBox 6">
            <a:extLst>
              <a:ext uri="{FF2B5EF4-FFF2-40B4-BE49-F238E27FC236}">
                <a16:creationId xmlns:a16="http://schemas.microsoft.com/office/drawing/2014/main" id="{359EB847-7813-7FC9-E8D0-9385B3327223}"/>
              </a:ext>
            </a:extLst>
          </p:cNvPr>
          <p:cNvSpPr txBox="1"/>
          <p:nvPr/>
        </p:nvSpPr>
        <p:spPr>
          <a:xfrm rot="5400000">
            <a:off x="6920258" y="2931396"/>
            <a:ext cx="7207247" cy="995209"/>
          </a:xfrm>
          <a:prstGeom prst="rect">
            <a:avLst/>
          </a:prstGeom>
          <a:noFill/>
        </p:spPr>
        <p:txBody>
          <a:bodyPr wrap="square" rtlCol="0">
            <a:spAutoFit/>
          </a:bodyPr>
          <a:lstStyle/>
          <a:p>
            <a:pPr algn="ctr"/>
            <a:r>
              <a:rPr lang="en-US" sz="5867" dirty="0">
                <a:solidFill>
                  <a:schemeClr val="bg1"/>
                </a:solidFill>
                <a:latin typeface="Impact" panose="020B0806030902050204" pitchFamily="34" charset="0"/>
              </a:rPr>
              <a:t>4 KEYS OF REVELATION</a:t>
            </a:r>
          </a:p>
        </p:txBody>
      </p:sp>
      <p:sp>
        <p:nvSpPr>
          <p:cNvPr id="2" name="TextBox 1">
            <a:extLst>
              <a:ext uri="{FF2B5EF4-FFF2-40B4-BE49-F238E27FC236}">
                <a16:creationId xmlns:a16="http://schemas.microsoft.com/office/drawing/2014/main" id="{44F79A80-CD21-CB07-B8DC-302547A0A7AB}"/>
              </a:ext>
            </a:extLst>
          </p:cNvPr>
          <p:cNvSpPr txBox="1"/>
          <p:nvPr/>
        </p:nvSpPr>
        <p:spPr>
          <a:xfrm>
            <a:off x="-539059" y="862379"/>
            <a:ext cx="7873140" cy="1446550"/>
          </a:xfrm>
          <a:prstGeom prst="rect">
            <a:avLst/>
          </a:prstGeom>
          <a:noFill/>
        </p:spPr>
        <p:txBody>
          <a:bodyPr wrap="square" rtlCol="0">
            <a:spAutoFit/>
          </a:bodyPr>
          <a:lstStyle/>
          <a:p>
            <a:pPr algn="r"/>
            <a:r>
              <a:rPr lang="en-US" sz="8800" dirty="0">
                <a:solidFill>
                  <a:schemeClr val="bg1"/>
                </a:solidFill>
                <a:latin typeface="Impact" panose="020B0806030902050204" pitchFamily="34" charset="0"/>
              </a:rPr>
              <a:t>AUDIENCE</a:t>
            </a:r>
          </a:p>
        </p:txBody>
      </p:sp>
      <p:sp>
        <p:nvSpPr>
          <p:cNvPr id="3" name="TextBox 2">
            <a:extLst>
              <a:ext uri="{FF2B5EF4-FFF2-40B4-BE49-F238E27FC236}">
                <a16:creationId xmlns:a16="http://schemas.microsoft.com/office/drawing/2014/main" id="{079BEC9C-24AC-BDF2-F928-AC7CBFC6D6BD}"/>
              </a:ext>
            </a:extLst>
          </p:cNvPr>
          <p:cNvSpPr txBox="1"/>
          <p:nvPr/>
        </p:nvSpPr>
        <p:spPr>
          <a:xfrm>
            <a:off x="-539061" y="2080481"/>
            <a:ext cx="7873140" cy="1446550"/>
          </a:xfrm>
          <a:prstGeom prst="rect">
            <a:avLst/>
          </a:prstGeom>
          <a:noFill/>
        </p:spPr>
        <p:txBody>
          <a:bodyPr wrap="square" rtlCol="0">
            <a:spAutoFit/>
          </a:bodyPr>
          <a:lstStyle/>
          <a:p>
            <a:pPr algn="r"/>
            <a:r>
              <a:rPr lang="en-US" sz="8800" dirty="0">
                <a:solidFill>
                  <a:schemeClr val="bg1"/>
                </a:solidFill>
                <a:latin typeface="Impact" panose="020B0806030902050204" pitchFamily="34" charset="0"/>
              </a:rPr>
              <a:t>BACKGROUND</a:t>
            </a:r>
          </a:p>
        </p:txBody>
      </p:sp>
      <p:sp>
        <p:nvSpPr>
          <p:cNvPr id="4" name="TextBox 3">
            <a:extLst>
              <a:ext uri="{FF2B5EF4-FFF2-40B4-BE49-F238E27FC236}">
                <a16:creationId xmlns:a16="http://schemas.microsoft.com/office/drawing/2014/main" id="{59ABA9C2-5FA3-BF6F-AB23-C23E727CBD25}"/>
              </a:ext>
            </a:extLst>
          </p:cNvPr>
          <p:cNvSpPr txBox="1"/>
          <p:nvPr/>
        </p:nvSpPr>
        <p:spPr>
          <a:xfrm>
            <a:off x="-539061" y="3298582"/>
            <a:ext cx="7873140" cy="1446550"/>
          </a:xfrm>
          <a:prstGeom prst="rect">
            <a:avLst/>
          </a:prstGeom>
          <a:noFill/>
        </p:spPr>
        <p:txBody>
          <a:bodyPr wrap="square" rtlCol="0">
            <a:spAutoFit/>
          </a:bodyPr>
          <a:lstStyle/>
          <a:p>
            <a:pPr algn="r"/>
            <a:r>
              <a:rPr lang="en-US" sz="8800" dirty="0">
                <a:solidFill>
                  <a:schemeClr val="bg1"/>
                </a:solidFill>
                <a:latin typeface="Impact" panose="020B0806030902050204" pitchFamily="34" charset="0"/>
              </a:rPr>
              <a:t>TIMEFRAME</a:t>
            </a:r>
          </a:p>
        </p:txBody>
      </p:sp>
      <p:sp>
        <p:nvSpPr>
          <p:cNvPr id="8" name="TextBox 7">
            <a:extLst>
              <a:ext uri="{FF2B5EF4-FFF2-40B4-BE49-F238E27FC236}">
                <a16:creationId xmlns:a16="http://schemas.microsoft.com/office/drawing/2014/main" id="{2289D05D-8C0E-FA4E-77D3-6FEF659BB80F}"/>
              </a:ext>
            </a:extLst>
          </p:cNvPr>
          <p:cNvSpPr txBox="1"/>
          <p:nvPr/>
        </p:nvSpPr>
        <p:spPr>
          <a:xfrm>
            <a:off x="-539063" y="4516683"/>
            <a:ext cx="7873140" cy="1446550"/>
          </a:xfrm>
          <a:prstGeom prst="rect">
            <a:avLst/>
          </a:prstGeom>
          <a:noFill/>
        </p:spPr>
        <p:txBody>
          <a:bodyPr wrap="square" rtlCol="0">
            <a:spAutoFit/>
          </a:bodyPr>
          <a:lstStyle/>
          <a:p>
            <a:pPr algn="r"/>
            <a:r>
              <a:rPr lang="en-US" sz="8800" dirty="0">
                <a:solidFill>
                  <a:schemeClr val="bg1"/>
                </a:solidFill>
                <a:latin typeface="Impact" panose="020B0806030902050204" pitchFamily="34" charset="0"/>
              </a:rPr>
              <a:t>STYLE</a:t>
            </a:r>
          </a:p>
        </p:txBody>
      </p:sp>
    </p:spTree>
    <p:extLst>
      <p:ext uri="{BB962C8B-B14F-4D97-AF65-F5344CB8AC3E}">
        <p14:creationId xmlns:p14="http://schemas.microsoft.com/office/powerpoint/2010/main" val="373623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Allies &amp; Enemies</a:t>
            </a:r>
          </a:p>
        </p:txBody>
      </p:sp>
      <p:sp>
        <p:nvSpPr>
          <p:cNvPr id="3" name="Content Placeholder 2"/>
          <p:cNvSpPr>
            <a:spLocks noGrp="1"/>
          </p:cNvSpPr>
          <p:nvPr>
            <p:ph idx="1"/>
          </p:nvPr>
        </p:nvSpPr>
        <p:spPr>
          <a:xfrm>
            <a:off x="609600" y="1918741"/>
            <a:ext cx="10972799" cy="4207423"/>
          </a:xfrm>
        </p:spPr>
        <p:txBody>
          <a:bodyP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dirty="0">
                <a:solidFill>
                  <a:schemeClr val="bg1"/>
                </a:solidFill>
                <a:latin typeface="FRUTIGER LT 57 CONDENSED" panose="02000503000000000000" pitchFamily="2" charset="0"/>
              </a:rPr>
              <a:t>Allies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00" dirty="0">
              <a:solidFill>
                <a:schemeClr val="bg1"/>
              </a:solidFill>
              <a:latin typeface="FRUTIGER LT 57 CONDENSED" panose="02000503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866" dirty="0">
                <a:solidFill>
                  <a:schemeClr val="bg1"/>
                </a:solidFill>
                <a:latin typeface="FRUTIGER LT 57 CONDENSED" panose="02000503000000000000" pitchFamily="2" charset="0"/>
              </a:rPr>
              <a:t>Chapter 4 – God on His Throne</a:t>
            </a:r>
          </a:p>
          <a:p>
            <a:pPr marL="0" marR="0" lvl="0" indent="0" algn="ctr" defTabSz="914400" eaLnBrk="1" fontAlgn="auto" latinLnBrk="0" hangingPunct="1">
              <a:lnSpc>
                <a:spcPct val="100000"/>
              </a:lnSpc>
              <a:spcBef>
                <a:spcPts val="0"/>
              </a:spcBef>
              <a:spcAft>
                <a:spcPts val="0"/>
              </a:spcAft>
              <a:buClrTx/>
              <a:buSzTx/>
              <a:buFontTx/>
              <a:buNone/>
              <a:tabLst/>
              <a:defRPr/>
            </a:pPr>
            <a:r>
              <a:rPr lang="en-US" sz="3866" dirty="0">
                <a:solidFill>
                  <a:schemeClr val="bg1"/>
                </a:solidFill>
                <a:latin typeface="FRUTIGER LT 57 CONDENSED" panose="02000503000000000000" pitchFamily="2" charset="0"/>
              </a:rPr>
              <a:t>Chapter 5 – The Lamb and the Scroll</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866" dirty="0">
              <a:solidFill>
                <a:schemeClr val="bg1"/>
              </a:solidFill>
              <a:latin typeface="FRUTIGER LT 57 CONDENSED" panose="02000503000000000000" pitchFamily="2" charset="0"/>
            </a:endParaRPr>
          </a:p>
          <a:p>
            <a:pPr marL="0" lvl="0" indent="0" algn="ctr" defTabSz="914400">
              <a:spcBef>
                <a:spcPts val="0"/>
              </a:spcBef>
              <a:buNone/>
              <a:defRPr/>
            </a:pPr>
            <a:r>
              <a:rPr lang="en-US" sz="6000" dirty="0">
                <a:solidFill>
                  <a:schemeClr val="bg1"/>
                </a:solidFill>
                <a:latin typeface="FRUTIGER LT 57 CONDENSED" panose="02000503000000000000" pitchFamily="2" charset="0"/>
              </a:rPr>
              <a:t>Enemies</a:t>
            </a:r>
          </a:p>
          <a:p>
            <a:pPr marL="0" lvl="0" indent="0" algn="ctr" defTabSz="914400">
              <a:spcBef>
                <a:spcPts val="0"/>
              </a:spcBef>
              <a:buNone/>
              <a:defRPr/>
            </a:pPr>
            <a:endParaRPr lang="en-US" sz="100" dirty="0">
              <a:solidFill>
                <a:schemeClr val="bg1"/>
              </a:solidFill>
              <a:latin typeface="FRUTIGER LT 57 CONDENSED" panose="02000503000000000000" pitchFamily="2" charset="0"/>
            </a:endParaRPr>
          </a:p>
          <a:p>
            <a:pPr marL="0" lvl="0" indent="0" algn="ctr" defTabSz="914400">
              <a:spcBef>
                <a:spcPts val="0"/>
              </a:spcBef>
              <a:buNone/>
              <a:defRPr/>
            </a:pPr>
            <a:r>
              <a:rPr lang="en-US" sz="3866" dirty="0">
                <a:solidFill>
                  <a:schemeClr val="bg1"/>
                </a:solidFill>
                <a:latin typeface="FRUTIGER LT 57 CONDENSED" panose="02000503000000000000" pitchFamily="2" charset="0"/>
              </a:rPr>
              <a:t>Chapter 12 – The Great Red Dragon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866" dirty="0">
              <a:solidFill>
                <a:schemeClr val="bg1"/>
              </a:solidFill>
              <a:latin typeface="FRUTIGER LT 57 CONDENSED" panose="02000503000000000000" pitchFamily="2" charset="0"/>
            </a:endParaRPr>
          </a:p>
        </p:txBody>
      </p:sp>
      <p:sp>
        <p:nvSpPr>
          <p:cNvPr id="4" name="Title 1"/>
          <p:cNvSpPr txBox="1">
            <a:spLocks/>
          </p:cNvSpPr>
          <p:nvPr/>
        </p:nvSpPr>
        <p:spPr>
          <a:xfrm>
            <a:off x="4994221" y="756199"/>
            <a:ext cx="7445115"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endParaRPr lang="en-US" sz="3600" dirty="0">
              <a:solidFill>
                <a:schemeClr val="bg1"/>
              </a:solidFill>
            </a:endParaRPr>
          </a:p>
        </p:txBody>
      </p:sp>
      <p:cxnSp>
        <p:nvCxnSpPr>
          <p:cNvPr id="6" name="Straight Connector 5"/>
          <p:cNvCxnSpPr/>
          <p:nvPr/>
        </p:nvCxnSpPr>
        <p:spPr>
          <a:xfrm>
            <a:off x="949569" y="4149970"/>
            <a:ext cx="10498016"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526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866" dirty="0">
                <a:solidFill>
                  <a:schemeClr val="bg1"/>
                </a:solidFill>
                <a:latin typeface="FRUTIGER LT 57 CONDENSED" panose="02000503000000000000" pitchFamily="2" charset="0"/>
              </a:rPr>
              <a:t>Appearance</a:t>
            </a:r>
          </a:p>
          <a:p>
            <a:pPr defTabSz="914400">
              <a:spcBef>
                <a:spcPts val="0"/>
              </a:spcBef>
              <a:defRPr/>
            </a:pPr>
            <a:r>
              <a:rPr lang="en-US" sz="3866" dirty="0">
                <a:solidFill>
                  <a:schemeClr val="bg1"/>
                </a:solidFill>
                <a:latin typeface="FRUTIGER LT 57 CONDENSED" panose="02000503000000000000" pitchFamily="2" charset="0"/>
              </a:rPr>
              <a:t>10 horns (power)</a:t>
            </a:r>
          </a:p>
          <a:p>
            <a:pPr defTabSz="914400">
              <a:spcBef>
                <a:spcPts val="0"/>
              </a:spcBef>
              <a:defRPr/>
            </a:pPr>
            <a:r>
              <a:rPr lang="en-US" sz="3866" dirty="0">
                <a:solidFill>
                  <a:schemeClr val="bg1"/>
                </a:solidFill>
                <a:latin typeface="FRUTIGER LT 57 CONDENSED" panose="02000503000000000000" pitchFamily="2" charset="0"/>
              </a:rPr>
              <a:t>7 heads (intelligence)</a:t>
            </a:r>
          </a:p>
          <a:p>
            <a:pPr defTabSz="914400">
              <a:spcBef>
                <a:spcPts val="0"/>
              </a:spcBef>
              <a:defRPr/>
            </a:pPr>
            <a:r>
              <a:rPr lang="en-US" sz="3866" dirty="0">
                <a:solidFill>
                  <a:schemeClr val="bg1"/>
                </a:solidFill>
                <a:latin typeface="FRUTIGER LT 57 CONDENSED" panose="02000503000000000000" pitchFamily="2" charset="0"/>
              </a:rPr>
              <a:t>10 diadems on the horns (ruler/authority)</a:t>
            </a:r>
          </a:p>
          <a:p>
            <a:pPr defTabSz="914400">
              <a:spcBef>
                <a:spcPts val="0"/>
              </a:spcBef>
              <a:defRPr/>
            </a:pPr>
            <a:r>
              <a:rPr lang="en-US" sz="3866" dirty="0">
                <a:solidFill>
                  <a:schemeClr val="bg1"/>
                </a:solidFill>
                <a:latin typeface="FRUTIGER LT 57 CONDENSED" panose="02000503000000000000" pitchFamily="2" charset="0"/>
              </a:rPr>
              <a:t>Blasphemous names written on the 7 heads</a:t>
            </a:r>
          </a:p>
          <a:p>
            <a:pPr defTabSz="914400">
              <a:spcBef>
                <a:spcPts val="0"/>
              </a:spcBef>
              <a:defRPr/>
            </a:pPr>
            <a:r>
              <a:rPr lang="en-US" sz="3866" dirty="0">
                <a:solidFill>
                  <a:schemeClr val="bg1"/>
                </a:solidFill>
                <a:latin typeface="FRUTIGER LT 57 CONDENSED" panose="02000503000000000000" pitchFamily="2" charset="0"/>
              </a:rPr>
              <a:t>Appeared as a Leopard, feet like a bear, mouth like a lion</a:t>
            </a:r>
          </a:p>
          <a:p>
            <a:pPr defTabSz="914400">
              <a:spcBef>
                <a:spcPts val="0"/>
              </a:spcBef>
              <a:defRPr/>
            </a:pPr>
            <a:r>
              <a:rPr lang="en-US" sz="3866" dirty="0">
                <a:solidFill>
                  <a:schemeClr val="bg1"/>
                </a:solidFill>
                <a:latin typeface="FRUTIGER LT 57 CONDENSED" panose="02000503000000000000" pitchFamily="2" charset="0"/>
              </a:rPr>
              <a:t>One of his heads was slain, but the wound healed</a:t>
            </a: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r>
              <a:rPr lang="en-US" sz="3600" dirty="0">
                <a:solidFill>
                  <a:schemeClr val="bg1"/>
                </a:solidFill>
                <a:latin typeface="FRUTIGER LT 57 CONDENSED" panose="02000503000000000000" pitchFamily="2" charset="0"/>
              </a:rPr>
              <a:t>Chapter 13 – Sea Beast</a:t>
            </a:r>
          </a:p>
        </p:txBody>
      </p:sp>
    </p:spTree>
    <p:extLst>
      <p:ext uri="{BB962C8B-B14F-4D97-AF65-F5344CB8AC3E}">
        <p14:creationId xmlns:p14="http://schemas.microsoft.com/office/powerpoint/2010/main" val="88439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FRUTIGER LT 57 CONDENSED" panose="02000503000000000000" pitchFamily="2" charset="0"/>
              </a:rPr>
              <a:t>Actions</a:t>
            </a:r>
          </a:p>
          <a:p>
            <a:pPr defTabSz="914400">
              <a:spcBef>
                <a:spcPts val="0"/>
              </a:spcBef>
              <a:defRPr/>
            </a:pPr>
            <a:r>
              <a:rPr lang="en-US" sz="3600" dirty="0">
                <a:solidFill>
                  <a:schemeClr val="bg1"/>
                </a:solidFill>
                <a:latin typeface="FRUTIGER LT 57 CONDENSED" panose="02000503000000000000" pitchFamily="2" charset="0"/>
              </a:rPr>
              <a:t>Works under the dragon’s authority</a:t>
            </a:r>
          </a:p>
          <a:p>
            <a:pPr defTabSz="914400">
              <a:spcBef>
                <a:spcPts val="0"/>
              </a:spcBef>
              <a:defRPr/>
            </a:pPr>
            <a:r>
              <a:rPr lang="en-US" sz="3600" dirty="0">
                <a:solidFill>
                  <a:schemeClr val="bg1"/>
                </a:solidFill>
                <a:latin typeface="FRUTIGER LT 57 CONDENSED" panose="02000503000000000000" pitchFamily="2" charset="0"/>
              </a:rPr>
              <a:t>Speaks arrogant words and blasphemies</a:t>
            </a:r>
          </a:p>
          <a:p>
            <a:pPr defTabSz="914400">
              <a:spcBef>
                <a:spcPts val="0"/>
              </a:spcBef>
              <a:defRPr/>
            </a:pPr>
            <a:r>
              <a:rPr lang="en-US" sz="3600" dirty="0">
                <a:solidFill>
                  <a:schemeClr val="bg1"/>
                </a:solidFill>
                <a:latin typeface="FRUTIGER LT 57 CONDENSED" panose="02000503000000000000" pitchFamily="2" charset="0"/>
              </a:rPr>
              <a:t>Has authority for 42 months</a:t>
            </a:r>
          </a:p>
          <a:p>
            <a:pPr defTabSz="914400">
              <a:spcBef>
                <a:spcPts val="0"/>
              </a:spcBef>
              <a:defRPr/>
            </a:pPr>
            <a:r>
              <a:rPr lang="en-US" sz="3600" dirty="0">
                <a:solidFill>
                  <a:schemeClr val="bg1"/>
                </a:solidFill>
                <a:latin typeface="FRUTIGER LT 57 CONDENSED" panose="02000503000000000000" pitchFamily="2" charset="0"/>
              </a:rPr>
              <a:t>Makes war with the saints and overcomes them</a:t>
            </a:r>
          </a:p>
          <a:p>
            <a:pPr defTabSz="914400">
              <a:spcBef>
                <a:spcPts val="0"/>
              </a:spcBef>
              <a:defRPr/>
            </a:pPr>
            <a:r>
              <a:rPr lang="en-US" sz="3600" dirty="0">
                <a:solidFill>
                  <a:schemeClr val="bg1"/>
                </a:solidFill>
                <a:latin typeface="FRUTIGER LT 57 CONDENSED" panose="02000503000000000000" pitchFamily="2" charset="0"/>
              </a:rPr>
              <a:t>Has authority over every tribe, people, tongue, nation</a:t>
            </a: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r>
              <a:rPr lang="en-US" sz="3600" dirty="0">
                <a:solidFill>
                  <a:schemeClr val="bg1"/>
                </a:solidFill>
                <a:latin typeface="FRUTIGER LT 57 CONDENSED" panose="02000503000000000000" pitchFamily="2" charset="0"/>
              </a:rPr>
              <a:t>Chapter 13 – Sea Beast</a:t>
            </a:r>
          </a:p>
        </p:txBody>
      </p:sp>
    </p:spTree>
    <p:extLst>
      <p:ext uri="{BB962C8B-B14F-4D97-AF65-F5344CB8AC3E}">
        <p14:creationId xmlns:p14="http://schemas.microsoft.com/office/powerpoint/2010/main" val="28364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FRUTIGER LT 57 CONDENSED" panose="02000503000000000000" pitchFamily="2" charset="0"/>
              </a:rPr>
              <a:t>People’s Response to the Sea Beast</a:t>
            </a:r>
          </a:p>
          <a:p>
            <a:pPr defTabSz="914400">
              <a:spcBef>
                <a:spcPts val="0"/>
              </a:spcBef>
              <a:defRPr/>
            </a:pPr>
            <a:r>
              <a:rPr lang="en-US" sz="3600" dirty="0">
                <a:solidFill>
                  <a:schemeClr val="bg1"/>
                </a:solidFill>
                <a:latin typeface="FRUTIGER LT 57 CONDENSED" panose="02000503000000000000" pitchFamily="2" charset="0"/>
              </a:rPr>
              <a:t>The whole earth is amazed and follows him</a:t>
            </a:r>
          </a:p>
          <a:p>
            <a:pPr defTabSz="914400">
              <a:spcBef>
                <a:spcPts val="0"/>
              </a:spcBef>
              <a:defRPr/>
            </a:pPr>
            <a:r>
              <a:rPr lang="en-US" sz="3600" dirty="0">
                <a:solidFill>
                  <a:schemeClr val="bg1"/>
                </a:solidFill>
                <a:latin typeface="FRUTIGER LT 57 CONDENSED" panose="02000503000000000000" pitchFamily="2" charset="0"/>
              </a:rPr>
              <a:t>The world worships this beasts</a:t>
            </a:r>
          </a:p>
          <a:p>
            <a:pPr lvl="1" defTabSz="914400">
              <a:spcBef>
                <a:spcPts val="0"/>
              </a:spcBef>
              <a:defRPr/>
            </a:pPr>
            <a:r>
              <a:rPr lang="en-US" sz="3600" dirty="0">
                <a:solidFill>
                  <a:schemeClr val="bg1"/>
                </a:solidFill>
                <a:latin typeface="FRUTIGER LT 57 CONDENSED" panose="02000503000000000000" pitchFamily="2" charset="0"/>
              </a:rPr>
              <a:t>Ultimately worships the dragon</a:t>
            </a: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Chapter 13 – Sea Beast</a:t>
            </a:r>
          </a:p>
        </p:txBody>
      </p:sp>
    </p:spTree>
    <p:extLst>
      <p:ext uri="{BB962C8B-B14F-4D97-AF65-F5344CB8AC3E}">
        <p14:creationId xmlns:p14="http://schemas.microsoft.com/office/powerpoint/2010/main" val="106286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FRUTIGER LT 57 CONDENSED" panose="02000503000000000000" pitchFamily="2" charset="0"/>
              </a:rPr>
              <a:t>Who is the Sea Beast?</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FRUTIGER LT 57 CONDENSED" panose="02000503000000000000" pitchFamily="2" charset="0"/>
              </a:rPr>
              <a:t>	Rome - The Emperor</a:t>
            </a: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Chapter 13 – Sea Beast</a:t>
            </a:r>
          </a:p>
        </p:txBody>
      </p:sp>
    </p:spTree>
    <p:extLst>
      <p:ext uri="{BB962C8B-B14F-4D97-AF65-F5344CB8AC3E}">
        <p14:creationId xmlns:p14="http://schemas.microsoft.com/office/powerpoint/2010/main" val="26885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866" dirty="0">
                <a:solidFill>
                  <a:schemeClr val="bg1"/>
                </a:solidFill>
                <a:latin typeface="FRUTIGER LT 57 CONDENSED" panose="02000503000000000000" pitchFamily="2" charset="0"/>
              </a:rPr>
              <a:t>Evidence</a:t>
            </a:r>
          </a:p>
          <a:p>
            <a:pPr defTabSz="914400">
              <a:spcBef>
                <a:spcPts val="0"/>
              </a:spcBef>
              <a:defRPr/>
            </a:pPr>
            <a:r>
              <a:rPr lang="en-US" sz="3866" dirty="0">
                <a:solidFill>
                  <a:schemeClr val="bg1"/>
                </a:solidFill>
                <a:latin typeface="FRUTIGER LT 57 CONDENSED" panose="02000503000000000000" pitchFamily="2" charset="0"/>
              </a:rPr>
              <a:t>13:7 – Makes war with the saints</a:t>
            </a:r>
          </a:p>
          <a:p>
            <a:pPr defTabSz="914400">
              <a:spcBef>
                <a:spcPts val="0"/>
              </a:spcBef>
              <a:defRPr/>
            </a:pPr>
            <a:r>
              <a:rPr lang="en-US" sz="3866" dirty="0">
                <a:solidFill>
                  <a:schemeClr val="bg1"/>
                </a:solidFill>
                <a:latin typeface="FRUTIGER LT 57 CONDENSED" panose="02000503000000000000" pitchFamily="2" charset="0"/>
              </a:rPr>
              <a:t>13:7 - authority over every tribe, people, tongue, nation</a:t>
            </a:r>
          </a:p>
          <a:p>
            <a:pPr defTabSz="914400">
              <a:spcBef>
                <a:spcPts val="0"/>
              </a:spcBef>
              <a:defRPr/>
            </a:pPr>
            <a:r>
              <a:rPr lang="en-US" sz="3866" dirty="0">
                <a:solidFill>
                  <a:schemeClr val="bg1"/>
                </a:solidFill>
                <a:latin typeface="FRUTIGER LT 57 CONDENSED" panose="02000503000000000000" pitchFamily="2" charset="0"/>
              </a:rPr>
              <a:t>13:5-6 - Blasphemy, arrogant words</a:t>
            </a:r>
          </a:p>
          <a:p>
            <a:pPr defTabSz="914400">
              <a:spcBef>
                <a:spcPts val="0"/>
              </a:spcBef>
              <a:defRPr/>
            </a:pPr>
            <a:r>
              <a:rPr lang="en-US" sz="3866" dirty="0">
                <a:solidFill>
                  <a:schemeClr val="bg1"/>
                </a:solidFill>
                <a:latin typeface="FRUTIGER LT 57 CONDENSED" panose="02000503000000000000" pitchFamily="2" charset="0"/>
              </a:rPr>
              <a:t>13:4, 8 – Is Worshiped</a:t>
            </a:r>
          </a:p>
          <a:p>
            <a:pPr defTabSz="914400">
              <a:spcBef>
                <a:spcPts val="0"/>
              </a:spcBef>
              <a:defRPr/>
            </a:pPr>
            <a:r>
              <a:rPr lang="en-US" sz="3866" dirty="0">
                <a:solidFill>
                  <a:schemeClr val="bg1"/>
                </a:solidFill>
                <a:latin typeface="FRUTIGER LT 57 CONDENSED" panose="02000503000000000000" pitchFamily="2" charset="0"/>
              </a:rPr>
              <a:t>13:1 – Description</a:t>
            </a:r>
          </a:p>
          <a:p>
            <a:pPr defTabSz="914400">
              <a:spcBef>
                <a:spcPts val="0"/>
              </a:spcBef>
              <a:defRPr/>
            </a:pPr>
            <a:r>
              <a:rPr lang="en-US" sz="3866" dirty="0">
                <a:solidFill>
                  <a:schemeClr val="bg1"/>
                </a:solidFill>
                <a:latin typeface="FRUTIGER LT 57 CONDENSED" panose="02000503000000000000" pitchFamily="2" charset="0"/>
              </a:rPr>
              <a:t>13:3 – The Fatal wound</a:t>
            </a:r>
            <a:endParaRPr lang="en-US" sz="3332" dirty="0">
              <a:solidFill>
                <a:schemeClr val="bg1"/>
              </a:solidFill>
              <a:latin typeface="FRUTIGER LT 57 CONDENSED" panose="02000503000000000000" pitchFamily="2" charset="0"/>
            </a:endParaRP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Sea Beast – The Emperor</a:t>
            </a:r>
          </a:p>
        </p:txBody>
      </p:sp>
    </p:spTree>
    <p:extLst>
      <p:ext uri="{BB962C8B-B14F-4D97-AF65-F5344CB8AC3E}">
        <p14:creationId xmlns:p14="http://schemas.microsoft.com/office/powerpoint/2010/main" val="69829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FRUTIGER LT 57 CONDENSED" panose="02000503000000000000" pitchFamily="2" charset="0"/>
              </a:rPr>
              <a:t>Description</a:t>
            </a:r>
          </a:p>
          <a:p>
            <a:pPr defTabSz="914400">
              <a:spcBef>
                <a:spcPts val="0"/>
              </a:spcBef>
              <a:defRPr/>
            </a:pPr>
            <a:r>
              <a:rPr lang="en-US" sz="3600" dirty="0">
                <a:solidFill>
                  <a:schemeClr val="bg1"/>
                </a:solidFill>
                <a:latin typeface="FRUTIGER LT 57 CONDENSED" panose="02000503000000000000" pitchFamily="2" charset="0"/>
              </a:rPr>
              <a:t>Two horns like a lamb (13:11)</a:t>
            </a:r>
          </a:p>
          <a:p>
            <a:pPr defTabSz="914400">
              <a:spcBef>
                <a:spcPts val="0"/>
              </a:spcBef>
              <a:defRPr/>
            </a:pPr>
            <a:r>
              <a:rPr lang="en-US" sz="3600" dirty="0">
                <a:solidFill>
                  <a:schemeClr val="bg1"/>
                </a:solidFill>
                <a:latin typeface="FRUTIGER LT 57 CONDENSED" panose="02000503000000000000" pitchFamily="2" charset="0"/>
              </a:rPr>
              <a:t>Speaks as a dragon</a:t>
            </a: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Chapter 13 – Earth Beast</a:t>
            </a:r>
          </a:p>
        </p:txBody>
      </p:sp>
    </p:spTree>
    <p:extLst>
      <p:ext uri="{BB962C8B-B14F-4D97-AF65-F5344CB8AC3E}">
        <p14:creationId xmlns:p14="http://schemas.microsoft.com/office/powerpoint/2010/main" val="32919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vel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Revelation - 1</Template>
  <TotalTime>422</TotalTime>
  <Words>762</Words>
  <Application>Microsoft Macintosh PowerPoint</Application>
  <PresentationFormat>Widescreen</PresentationFormat>
  <Paragraphs>136</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FRUTIGER LT 57 CONDENSED</vt:lpstr>
      <vt:lpstr>Corbel</vt:lpstr>
      <vt:lpstr>Arial</vt:lpstr>
      <vt:lpstr>Impact</vt:lpstr>
      <vt:lpstr>Revelation</vt:lpstr>
      <vt:lpstr>PowerPoint Presentation</vt:lpstr>
      <vt:lpstr>PowerPoint Presentation</vt:lpstr>
      <vt:lpstr>Allies &amp; Enemies</vt:lpstr>
      <vt:lpstr>The Enemies</vt:lpstr>
      <vt:lpstr>The Enemies</vt:lpstr>
      <vt:lpstr>The Enemies</vt:lpstr>
      <vt:lpstr>The Enemies</vt:lpstr>
      <vt:lpstr>The Enemies</vt:lpstr>
      <vt:lpstr>The Enemies</vt:lpstr>
      <vt:lpstr>The Enemies</vt:lpstr>
      <vt:lpstr>The Enemies</vt:lpstr>
      <vt:lpstr>The Enemies</vt:lpstr>
      <vt:lpstr>The Enemies</vt:lpstr>
      <vt:lpstr>The Enemies</vt:lpstr>
      <vt:lpstr>The Enemies</vt:lpstr>
      <vt:lpstr>The Enemies</vt:lpstr>
      <vt:lpstr>The Enemies</vt:lpstr>
      <vt:lpstr>Allies &amp; Enemies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Chesser</dc:creator>
  <cp:lastModifiedBy>Cody Chesser</cp:lastModifiedBy>
  <cp:revision>25</cp:revision>
  <dcterms:created xsi:type="dcterms:W3CDTF">2016-03-04T20:49:52Z</dcterms:created>
  <dcterms:modified xsi:type="dcterms:W3CDTF">2024-10-10T17:22:59Z</dcterms:modified>
</cp:coreProperties>
</file>