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4"/>
  </p:notesMasterIdLst>
  <p:sldIdLst>
    <p:sldId id="256" r:id="rId2"/>
    <p:sldId id="269" r:id="rId3"/>
    <p:sldId id="285" r:id="rId4"/>
    <p:sldId id="280" r:id="rId5"/>
    <p:sldId id="281" r:id="rId6"/>
    <p:sldId id="282" r:id="rId7"/>
    <p:sldId id="283" r:id="rId8"/>
    <p:sldId id="286" r:id="rId9"/>
    <p:sldId id="259" r:id="rId10"/>
    <p:sldId id="260" r:id="rId11"/>
    <p:sldId id="261" r:id="rId12"/>
    <p:sldId id="262" r:id="rId13"/>
    <p:sldId id="263" r:id="rId14"/>
    <p:sldId id="264" r:id="rId15"/>
    <p:sldId id="265" r:id="rId16"/>
    <p:sldId id="266" r:id="rId17"/>
    <p:sldId id="267" r:id="rId18"/>
    <p:sldId id="272" r:id="rId19"/>
    <p:sldId id="273" r:id="rId20"/>
    <p:sldId id="274" r:id="rId21"/>
    <p:sldId id="268" r:id="rId22"/>
    <p:sldId id="28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FRUTIGER LT 57 CONDENSED" panose="02000503000000000000" pitchFamily="2" charset="0"/>
      <p:regular r:id="rId29"/>
    </p:embeddedFont>
    <p:embeddedFont>
      <p:font typeface="Impact" panose="020B0806030902050204" pitchFamily="34" charset="0"/>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87"/>
    <p:restoredTop sz="94674"/>
  </p:normalViewPr>
  <p:slideViewPr>
    <p:cSldViewPr snapToGrid="0" snapToObjects="1">
      <p:cViewPr varScale="1">
        <p:scale>
          <a:sx n="165" d="100"/>
          <a:sy n="165" d="100"/>
        </p:scale>
        <p:origin x="1272"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1DBEA-EA5A-E14E-B53B-C6762115A16F}" type="datetimeFigureOut">
              <a:rPr lang="en-US" smtClean="0"/>
              <a:t>10/10/24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D8593-7B26-D443-8027-93F50D676C28}" type="slidenum">
              <a:rPr lang="en-US" smtClean="0"/>
              <a:t>‹#›</a:t>
            </a:fld>
            <a:endParaRPr lang="en-US"/>
          </a:p>
        </p:txBody>
      </p:sp>
    </p:spTree>
    <p:extLst>
      <p:ext uri="{BB962C8B-B14F-4D97-AF65-F5344CB8AC3E}">
        <p14:creationId xmlns:p14="http://schemas.microsoft.com/office/powerpoint/2010/main" val="32184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  Class/study Objectives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This will not be like a typical Bible class where a book of the Bible is to be studied.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We will not make our way from beginning to end, starting with the first verse and ending with the last.  We will not cover every passage or try to explain every vision.  </a:t>
            </a:r>
          </a:p>
          <a:p>
            <a:pPr marL="685800" rtl="0" fontAlgn="ctr">
              <a:spcBef>
                <a:spcPts val="0"/>
              </a:spcBef>
              <a:spcAft>
                <a:spcPts val="0"/>
              </a:spcAft>
              <a:buFont typeface="+mj-lt"/>
              <a:buAutoNum type="alphaLcPeriod"/>
            </a:pPr>
            <a:r>
              <a:rPr lang="en-US" sz="1200" b="0" i="0" dirty="0">
                <a:effectLst/>
                <a:latin typeface="Calibri" charset="0"/>
              </a:rPr>
              <a:t>When the class is over, you will likely find that there are still parts you do not understand.</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startAt="2"/>
            </a:pPr>
            <a:r>
              <a:rPr lang="en-US" sz="1200" b="0" i="0" dirty="0">
                <a:effectLst/>
                <a:latin typeface="Calibri" charset="0"/>
              </a:rPr>
              <a:t>Why use this approach?</a:t>
            </a:r>
          </a:p>
          <a:p>
            <a:pPr marL="742950" lvl="1" indent="-285750" rtl="0" fontAlgn="ctr">
              <a:spcBef>
                <a:spcPts val="0"/>
              </a:spcBef>
              <a:spcAft>
                <a:spcPts val="0"/>
              </a:spcAft>
              <a:buFont typeface="+mj-lt"/>
              <a:buAutoNum type="alphaLcPeriod"/>
            </a:pPr>
            <a:r>
              <a:rPr lang="en-US" sz="1200" b="0" i="0" dirty="0">
                <a:effectLst/>
                <a:latin typeface="Calibri" charset="0"/>
              </a:rPr>
              <a:t>As you have already seen, Revelation is a different book.  It employs a completely different style than most other Bible books, a style with which we are unfamiliar.  </a:t>
            </a:r>
          </a:p>
          <a:p>
            <a:pPr marL="742950" lvl="1" indent="-285750" rtl="0" fontAlgn="ctr">
              <a:spcBef>
                <a:spcPts val="0"/>
              </a:spcBef>
              <a:spcAft>
                <a:spcPts val="0"/>
              </a:spcAft>
              <a:buFont typeface="+mj-lt"/>
              <a:buAutoNum type="alphaLcPeriod"/>
            </a:pPr>
            <a:r>
              <a:rPr lang="en-US" sz="1200" b="0" i="0" dirty="0">
                <a:effectLst/>
                <a:latin typeface="Calibri" charset="0"/>
              </a:rPr>
              <a:t>Most studies of Revelation immediately drag the students into the middle of this different style and try to explain every detail of all complicated visions.  That is a bad idea.  </a:t>
            </a:r>
          </a:p>
          <a:p>
            <a:pPr marL="742950" lvl="1" indent="-285750" rtl="0" fontAlgn="ctr">
              <a:spcBef>
                <a:spcPts val="0"/>
              </a:spcBef>
              <a:spcAft>
                <a:spcPts val="0"/>
              </a:spcAft>
              <a:buFont typeface="+mj-lt"/>
              <a:buAutoNum type="alphaLcPeriod"/>
            </a:pPr>
            <a:r>
              <a:rPr lang="en-US" sz="1200" b="0" i="0" dirty="0">
                <a:effectLst/>
                <a:latin typeface="Calibri" charset="0"/>
              </a:rPr>
              <a:t>With this class I want to use a different approach.  I want us to study the story of Revelation.  we will step back and get the big picture of what is happening in this book.  We will skip around the book pulling from different placed to put together a box top for this great puzzle.  </a:t>
            </a:r>
          </a:p>
          <a:p>
            <a:pPr marL="742950" lvl="1" indent="-285750" rtl="0" fontAlgn="ctr">
              <a:spcBef>
                <a:spcPts val="0"/>
              </a:spcBef>
              <a:spcAft>
                <a:spcPts val="0"/>
              </a:spcAft>
              <a:buFont typeface="+mj-lt"/>
              <a:buAutoNum type="alphaLcPeriod"/>
            </a:pPr>
            <a:r>
              <a:rPr lang="en-US" sz="1200" b="0" i="0" dirty="0">
                <a:effectLst/>
                <a:latin typeface="Calibri" charset="0"/>
              </a:rPr>
              <a:t>When we are finished, I hope every student will be able to answer this question – So basically, what is Revelation all about?  Once we have the story squared away, future studies into the details will begin to make more sense.  </a:t>
            </a:r>
          </a:p>
          <a:p>
            <a:endParaRPr lang="en-US" dirty="0"/>
          </a:p>
        </p:txBody>
      </p:sp>
      <p:sp>
        <p:nvSpPr>
          <p:cNvPr id="4" name="Slide Number Placeholder 3"/>
          <p:cNvSpPr>
            <a:spLocks noGrp="1"/>
          </p:cNvSpPr>
          <p:nvPr>
            <p:ph type="sldNum" sz="quarter" idx="10"/>
          </p:nvPr>
        </p:nvSpPr>
        <p:spPr/>
        <p:txBody>
          <a:bodyPr/>
          <a:lstStyle/>
          <a:p>
            <a:fld id="{F33D8593-7B26-D443-8027-93F50D676C28}" type="slidenum">
              <a:rPr lang="en-US" smtClean="0"/>
              <a:t>1</a:t>
            </a:fld>
            <a:endParaRPr lang="en-US"/>
          </a:p>
        </p:txBody>
      </p:sp>
    </p:spTree>
    <p:extLst>
      <p:ext uri="{BB962C8B-B14F-4D97-AF65-F5344CB8AC3E}">
        <p14:creationId xmlns:p14="http://schemas.microsoft.com/office/powerpoint/2010/main" val="185759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3</a:t>
            </a:fld>
            <a:endParaRPr lang="en-US"/>
          </a:p>
        </p:txBody>
      </p:sp>
    </p:spTree>
    <p:extLst>
      <p:ext uri="{BB962C8B-B14F-4D97-AF65-F5344CB8AC3E}">
        <p14:creationId xmlns:p14="http://schemas.microsoft.com/office/powerpoint/2010/main" val="332030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4</a:t>
            </a:fld>
            <a:endParaRPr lang="en-US"/>
          </a:p>
        </p:txBody>
      </p:sp>
    </p:spTree>
    <p:extLst>
      <p:ext uri="{BB962C8B-B14F-4D97-AF65-F5344CB8AC3E}">
        <p14:creationId xmlns:p14="http://schemas.microsoft.com/office/powerpoint/2010/main" val="306609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5</a:t>
            </a:fld>
            <a:endParaRPr lang="en-US"/>
          </a:p>
        </p:txBody>
      </p:sp>
    </p:spTree>
    <p:extLst>
      <p:ext uri="{BB962C8B-B14F-4D97-AF65-F5344CB8AC3E}">
        <p14:creationId xmlns:p14="http://schemas.microsoft.com/office/powerpoint/2010/main" val="50140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6</a:t>
            </a:fld>
            <a:endParaRPr lang="en-US"/>
          </a:p>
        </p:txBody>
      </p:sp>
    </p:spTree>
    <p:extLst>
      <p:ext uri="{BB962C8B-B14F-4D97-AF65-F5344CB8AC3E}">
        <p14:creationId xmlns:p14="http://schemas.microsoft.com/office/powerpoint/2010/main" val="283753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7</a:t>
            </a:fld>
            <a:endParaRPr lang="en-US"/>
          </a:p>
        </p:txBody>
      </p:sp>
    </p:spTree>
    <p:extLst>
      <p:ext uri="{BB962C8B-B14F-4D97-AF65-F5344CB8AC3E}">
        <p14:creationId xmlns:p14="http://schemas.microsoft.com/office/powerpoint/2010/main" val="275074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8</a:t>
            </a:fld>
            <a:endParaRPr lang="en-US"/>
          </a:p>
        </p:txBody>
      </p:sp>
    </p:spTree>
    <p:extLst>
      <p:ext uri="{BB962C8B-B14F-4D97-AF65-F5344CB8AC3E}">
        <p14:creationId xmlns:p14="http://schemas.microsoft.com/office/powerpoint/2010/main" val="310930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200" dirty="0">
                <a:effectLst/>
                <a:latin typeface="Calibri" charset="0"/>
              </a:rPr>
              <a:t>THE KEYS</a:t>
            </a:r>
          </a:p>
          <a:p>
            <a:pPr marL="342900" marR="0">
              <a:spcBef>
                <a:spcPts val="0"/>
              </a:spcBef>
              <a:spcAft>
                <a:spcPts val="0"/>
              </a:spcAft>
            </a:pPr>
            <a:r>
              <a:rPr lang="en-US" sz="1200" dirty="0">
                <a:effectLst/>
                <a:latin typeface="Calibri" charset="0"/>
              </a:rPr>
              <a:t> </a:t>
            </a:r>
          </a:p>
          <a:p>
            <a:pPr marL="342900" rtl="0" fontAlgn="ctr">
              <a:spcBef>
                <a:spcPts val="0"/>
              </a:spcBef>
              <a:spcAft>
                <a:spcPts val="0"/>
              </a:spcAft>
              <a:buFont typeface="+mj-lt"/>
              <a:buAutoNum type="arabicPeriod"/>
            </a:pPr>
            <a:r>
              <a:rPr lang="en-US" sz="1200" b="0" i="0" dirty="0">
                <a:effectLst/>
                <a:latin typeface="Calibri" charset="0"/>
              </a:rPr>
              <a:t>Revelation does seem like one confusing puzzle for many who study it. </a:t>
            </a:r>
          </a:p>
          <a:p>
            <a:pPr marL="342900" marR="0">
              <a:spcBef>
                <a:spcPts val="0"/>
              </a:spcBef>
              <a:spcAft>
                <a:spcPts val="0"/>
              </a:spcAft>
            </a:pPr>
            <a:r>
              <a:rPr lang="en-US" sz="1200" dirty="0">
                <a:effectLst/>
                <a:latin typeface="Calibri" charset="0"/>
              </a:rPr>
              <a:t> </a:t>
            </a:r>
          </a:p>
          <a:p>
            <a:pPr marL="685800" rtl="0" fontAlgn="ctr">
              <a:spcBef>
                <a:spcPts val="0"/>
              </a:spcBef>
              <a:spcAft>
                <a:spcPts val="0"/>
              </a:spcAft>
              <a:buFont typeface="+mj-lt"/>
              <a:buAutoNum type="alphaLcPeriod"/>
            </a:pPr>
            <a:r>
              <a:rPr lang="en-US" sz="1200" b="0" i="0" dirty="0">
                <a:effectLst/>
                <a:latin typeface="Calibri" charset="0"/>
              </a:rPr>
              <a:t>However, there are some principles that will help us put that puzzle together and unlock some of the mystery of the book for us, if we will allow these principles to guide us in our study. </a:t>
            </a:r>
          </a:p>
          <a:p>
            <a:pPr marL="685800" rtl="0" fontAlgn="ctr">
              <a:spcBef>
                <a:spcPts val="0"/>
              </a:spcBef>
              <a:spcAft>
                <a:spcPts val="0"/>
              </a:spcAft>
              <a:buFont typeface="+mj-lt"/>
              <a:buAutoNum type="alphaLcPeriod"/>
            </a:pPr>
            <a:r>
              <a:rPr lang="en-US" sz="1200" b="0" i="0" dirty="0">
                <a:effectLst/>
                <a:latin typeface="Calibri" charset="0"/>
              </a:rPr>
              <a:t>All of these principles can actually be found in the first chapter.  </a:t>
            </a:r>
          </a:p>
        </p:txBody>
      </p:sp>
      <p:sp>
        <p:nvSpPr>
          <p:cNvPr id="4" name="Slide Number Placeholder 3"/>
          <p:cNvSpPr>
            <a:spLocks noGrp="1"/>
          </p:cNvSpPr>
          <p:nvPr>
            <p:ph type="sldNum" sz="quarter" idx="10"/>
          </p:nvPr>
        </p:nvSpPr>
        <p:spPr/>
        <p:txBody>
          <a:bodyPr/>
          <a:lstStyle/>
          <a:p>
            <a:fld id="{F33D8593-7B26-D443-8027-93F50D676C28}" type="slidenum">
              <a:rPr lang="en-US" smtClean="0"/>
              <a:t>22</a:t>
            </a:fld>
            <a:endParaRPr lang="en-US"/>
          </a:p>
        </p:txBody>
      </p:sp>
    </p:spTree>
    <p:extLst>
      <p:ext uri="{BB962C8B-B14F-4D97-AF65-F5344CB8AC3E}">
        <p14:creationId xmlns:p14="http://schemas.microsoft.com/office/powerpoint/2010/main" val="193276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468864-AC8C-5A44-902E-487D6D0DCF71}"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3873019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68864-AC8C-5A44-902E-487D6D0DCF71}"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113283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68864-AC8C-5A44-902E-487D6D0DCF71}"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3195921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68864-AC8C-5A44-902E-487D6D0DCF71}"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49666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468864-AC8C-5A44-902E-487D6D0DCF71}" type="datetimeFigureOut">
              <a:rPr lang="en-US" smtClean="0"/>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127296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468864-AC8C-5A44-902E-487D6D0DCF71}"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2595407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68864-AC8C-5A44-902E-487D6D0DCF71}" type="datetimeFigureOut">
              <a:rPr lang="en-US" smtClean="0"/>
              <a:t>10/10/24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3980382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68864-AC8C-5A44-902E-487D6D0DCF71}" type="datetimeFigureOut">
              <a:rPr lang="en-US" smtClean="0"/>
              <a:t>10/10/24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2341688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68864-AC8C-5A44-902E-487D6D0DCF71}" type="datetimeFigureOut">
              <a:rPr lang="en-US" smtClean="0"/>
              <a:t>10/10/24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1226543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68864-AC8C-5A44-902E-487D6D0DCF71}"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279054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68864-AC8C-5A44-902E-487D6D0DCF71}" type="datetimeFigureOut">
              <a:rPr lang="en-US" smtClean="0"/>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F3F92-58E8-244E-ABCC-494206A2078E}" type="slidenum">
              <a:rPr lang="en-US" smtClean="0"/>
              <a:t>‹#›</a:t>
            </a:fld>
            <a:endParaRPr lang="en-US"/>
          </a:p>
        </p:txBody>
      </p:sp>
    </p:spTree>
    <p:extLst>
      <p:ext uri="{BB962C8B-B14F-4D97-AF65-F5344CB8AC3E}">
        <p14:creationId xmlns:p14="http://schemas.microsoft.com/office/powerpoint/2010/main" val="375434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3468864-AC8C-5A44-902E-487D6D0DCF71}" type="datetimeFigureOut">
              <a:rPr lang="en-US" smtClean="0"/>
              <a:t>10/10/24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63F3F92-58E8-244E-ABCC-494206A2078E}" type="slidenum">
              <a:rPr lang="en-US" smtClean="0"/>
              <a:t>‹#›</a:t>
            </a:fld>
            <a:endParaRPr lang="en-US"/>
          </a:p>
        </p:txBody>
      </p:sp>
    </p:spTree>
    <p:extLst>
      <p:ext uri="{BB962C8B-B14F-4D97-AF65-F5344CB8AC3E}">
        <p14:creationId xmlns:p14="http://schemas.microsoft.com/office/powerpoint/2010/main" val="2701614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02819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7511734" cy="3059250"/>
          </a:xfrm>
        </p:spPr>
        <p:txBody>
          <a:bodyPr>
            <a:normAutofit fontScale="92500"/>
          </a:bodyPr>
          <a:lstStyle/>
          <a:p>
            <a:pPr marL="0" indent="0">
              <a:buNone/>
            </a:pPr>
            <a:r>
              <a:rPr lang="en-US" dirty="0">
                <a:solidFill>
                  <a:schemeClr val="bg1"/>
                </a:solidFill>
                <a:latin typeface="FRUTIGER LT 57 CONDENSED" panose="02000503000000000000" pitchFamily="2" charset="0"/>
                <a:cs typeface="Corbel"/>
              </a:rPr>
              <a:t>“John to the seven churches that are in Asia</a:t>
            </a:r>
            <a:r>
              <a:rPr lang="is-IS" dirty="0">
                <a:solidFill>
                  <a:schemeClr val="bg1"/>
                </a:solidFill>
                <a:latin typeface="FRUTIGER LT 57 CONDENSED" panose="02000503000000000000" pitchFamily="2" charset="0"/>
                <a:cs typeface="Corbel"/>
              </a:rPr>
              <a:t>…”</a:t>
            </a:r>
          </a:p>
          <a:p>
            <a:pPr marL="0" indent="0">
              <a:buNone/>
            </a:pPr>
            <a:r>
              <a:rPr lang="is-IS" dirty="0">
                <a:solidFill>
                  <a:schemeClr val="bg1"/>
                </a:solidFill>
                <a:latin typeface="FRUTIGER LT 57 CONDENSED" panose="02000503000000000000" pitchFamily="2" charset="0"/>
                <a:cs typeface="Corbel"/>
              </a:rPr>
              <a:t>									-Rev. 1:4</a:t>
            </a:r>
          </a:p>
          <a:p>
            <a:pPr marL="0" indent="0">
              <a:buNone/>
            </a:pPr>
            <a:endParaRPr lang="is-IS" sz="1600" dirty="0">
              <a:solidFill>
                <a:schemeClr val="bg1"/>
              </a:solidFill>
              <a:latin typeface="FRUTIGER LT 57 CONDENSED" panose="02000503000000000000" pitchFamily="2" charset="0"/>
              <a:cs typeface="Corbel"/>
            </a:endParaRPr>
          </a:p>
          <a:p>
            <a:pPr marL="0" indent="0">
              <a:buNone/>
            </a:pPr>
            <a:r>
              <a:rPr lang="is-IS" dirty="0">
                <a:solidFill>
                  <a:schemeClr val="bg1"/>
                </a:solidFill>
                <a:latin typeface="FRUTIGER LT 57 CONDENSED" panose="02000503000000000000" pitchFamily="2" charset="0"/>
                <a:cs typeface="Corbel"/>
              </a:rPr>
              <a:t>“</a:t>
            </a:r>
            <a:r>
              <a:rPr lang="en-US" dirty="0">
                <a:solidFill>
                  <a:schemeClr val="bg1"/>
                </a:solidFill>
                <a:latin typeface="FRUTIGER LT 57 CONDENSED" panose="02000503000000000000" pitchFamily="2" charset="0"/>
                <a:cs typeface="Corbel"/>
              </a:rPr>
              <a:t>I, Jesus, have sent My angel to testify to you these things for the churches</a:t>
            </a:r>
            <a:r>
              <a:rPr lang="is-IS" dirty="0">
                <a:solidFill>
                  <a:schemeClr val="bg1"/>
                </a:solidFill>
                <a:latin typeface="FRUTIGER LT 57 CONDENSED" panose="02000503000000000000" pitchFamily="2" charset="0"/>
                <a:cs typeface="Corbel"/>
              </a:rPr>
              <a:t>…”</a:t>
            </a:r>
          </a:p>
          <a:p>
            <a:pPr marL="0" indent="0">
              <a:buNone/>
            </a:pPr>
            <a:r>
              <a:rPr lang="is-IS" dirty="0">
                <a:solidFill>
                  <a:schemeClr val="bg1"/>
                </a:solidFill>
                <a:latin typeface="FRUTIGER LT 57 CONDENSED" panose="02000503000000000000" pitchFamily="2" charset="0"/>
                <a:cs typeface="Corbel"/>
              </a:rPr>
              <a:t>									-Rev. 22:16</a:t>
            </a:r>
            <a:endParaRPr lang="en-US" dirty="0">
              <a:solidFill>
                <a:schemeClr val="bg1"/>
              </a:solidFill>
              <a:latin typeface="FRUTIGER LT 57 CONDENSED" panose="02000503000000000000" pitchFamily="2" charset="0"/>
              <a:cs typeface="Corbel"/>
            </a:endParaRPr>
          </a:p>
        </p:txBody>
      </p:sp>
      <p:sp>
        <p:nvSpPr>
          <p:cNvPr id="8" name="TextBox 7">
            <a:extLst>
              <a:ext uri="{FF2B5EF4-FFF2-40B4-BE49-F238E27FC236}">
                <a16:creationId xmlns:a16="http://schemas.microsoft.com/office/drawing/2014/main" id="{8DD2B0BC-B6D4-2778-E170-D7F5A15863DA}"/>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AUDIENCE</a:t>
            </a:r>
          </a:p>
        </p:txBody>
      </p:sp>
      <p:pic>
        <p:nvPicPr>
          <p:cNvPr id="9" name="Picture 8">
            <a:extLst>
              <a:ext uri="{FF2B5EF4-FFF2-40B4-BE49-F238E27FC236}">
                <a16:creationId xmlns:a16="http://schemas.microsoft.com/office/drawing/2014/main" id="{32D22EF3-E346-2027-D7BB-A83690665ADF}"/>
              </a:ext>
            </a:extLst>
          </p:cNvPr>
          <p:cNvPicPr>
            <a:picLocks noChangeAspect="1"/>
          </p:cNvPicPr>
          <p:nvPr/>
        </p:nvPicPr>
        <p:blipFill rotWithShape="1">
          <a:blip r:embed="rId2"/>
          <a:srcRect t="4126" b="33785"/>
          <a:stretch/>
        </p:blipFill>
        <p:spPr>
          <a:xfrm rot="16200000">
            <a:off x="4613016" y="1117907"/>
            <a:ext cx="7881603" cy="2752636"/>
          </a:xfrm>
          <a:prstGeom prst="rect">
            <a:avLst/>
          </a:prstGeom>
        </p:spPr>
      </p:pic>
    </p:spTree>
    <p:extLst>
      <p:ext uri="{BB962C8B-B14F-4D97-AF65-F5344CB8AC3E}">
        <p14:creationId xmlns:p14="http://schemas.microsoft.com/office/powerpoint/2010/main" val="2342069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8229600"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cs typeface="Corbel"/>
              </a:rPr>
              <a:t>Written - 96 A</a:t>
            </a:r>
            <a:r>
              <a:rPr lang="en-US">
                <a:solidFill>
                  <a:schemeClr val="bg1"/>
                </a:solidFill>
                <a:latin typeface="FRUTIGER LT 57 CONDENSED" panose="02000503000000000000" pitchFamily="2" charset="0"/>
                <a:cs typeface="Corbel"/>
              </a:rPr>
              <a:t>.D</a:t>
            </a:r>
          </a:p>
          <a:p>
            <a:pPr marL="0" indent="0">
              <a:buNone/>
            </a:pPr>
            <a:r>
              <a:rPr lang="en-US">
                <a:solidFill>
                  <a:schemeClr val="bg1"/>
                </a:solidFill>
                <a:latin typeface="FRUTIGER LT 57 CONDENSED" panose="02000503000000000000" pitchFamily="2" charset="0"/>
                <a:cs typeface="Corbel"/>
              </a:rPr>
              <a:t>Control </a:t>
            </a:r>
            <a:r>
              <a:rPr lang="en-US" dirty="0">
                <a:solidFill>
                  <a:schemeClr val="bg1"/>
                </a:solidFill>
                <a:latin typeface="FRUTIGER LT 57 CONDENSED" panose="02000503000000000000" pitchFamily="2" charset="0"/>
                <a:cs typeface="Corbel"/>
              </a:rPr>
              <a:t>of Roman Empire</a:t>
            </a:r>
          </a:p>
          <a:p>
            <a:pPr marL="0" indent="0">
              <a:buNone/>
            </a:pPr>
            <a:r>
              <a:rPr lang="en-US" dirty="0">
                <a:solidFill>
                  <a:schemeClr val="bg1"/>
                </a:solidFill>
                <a:latin typeface="FRUTIGER LT 57 CONDENSED" panose="02000503000000000000" pitchFamily="2" charset="0"/>
                <a:cs typeface="Corbel"/>
              </a:rPr>
              <a:t>Emperor: Domitian</a:t>
            </a:r>
          </a:p>
          <a:p>
            <a:pPr marL="0" indent="0">
              <a:buNone/>
            </a:pPr>
            <a:endParaRPr lang="en-US" dirty="0">
              <a:solidFill>
                <a:schemeClr val="bg1"/>
              </a:solidFill>
              <a:latin typeface="FRUTIGER LT 57 CONDENSED" panose="02000503000000000000" pitchFamily="2" charset="0"/>
              <a:cs typeface="Corbel"/>
            </a:endParaRPr>
          </a:p>
        </p:txBody>
      </p:sp>
      <p:sp>
        <p:nvSpPr>
          <p:cNvPr id="8" name="TextBox 7">
            <a:extLst>
              <a:ext uri="{FF2B5EF4-FFF2-40B4-BE49-F238E27FC236}">
                <a16:creationId xmlns:a16="http://schemas.microsoft.com/office/drawing/2014/main" id="{D693525D-CFE7-D4B2-A9E6-8ADA86E53A08}"/>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BACKGROUND</a:t>
            </a:r>
          </a:p>
        </p:txBody>
      </p:sp>
      <p:pic>
        <p:nvPicPr>
          <p:cNvPr id="9" name="Picture 8">
            <a:extLst>
              <a:ext uri="{FF2B5EF4-FFF2-40B4-BE49-F238E27FC236}">
                <a16:creationId xmlns:a16="http://schemas.microsoft.com/office/drawing/2014/main" id="{551680FC-D436-9BE1-6C9F-12D6F1496BD0}"/>
              </a:ext>
            </a:extLst>
          </p:cNvPr>
          <p:cNvPicPr>
            <a:picLocks noChangeAspect="1"/>
          </p:cNvPicPr>
          <p:nvPr/>
        </p:nvPicPr>
        <p:blipFill rotWithShape="1">
          <a:blip r:embed="rId2"/>
          <a:srcRect t="4126" b="33785"/>
          <a:stretch/>
        </p:blipFill>
        <p:spPr>
          <a:xfrm rot="16200000">
            <a:off x="4613016" y="786900"/>
            <a:ext cx="7881603" cy="2752636"/>
          </a:xfrm>
          <a:prstGeom prst="rect">
            <a:avLst/>
          </a:prstGeom>
        </p:spPr>
      </p:pic>
    </p:spTree>
    <p:extLst>
      <p:ext uri="{BB962C8B-B14F-4D97-AF65-F5344CB8AC3E}">
        <p14:creationId xmlns:p14="http://schemas.microsoft.com/office/powerpoint/2010/main" val="3224363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8229600"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cs typeface="Corbel"/>
              </a:rPr>
              <a:t>Revelation was written during a time</a:t>
            </a:r>
            <a:r>
              <a:rPr lang="is-IS" dirty="0">
                <a:solidFill>
                  <a:schemeClr val="bg1"/>
                </a:solidFill>
                <a:latin typeface="FRUTIGER LT 57 CONDENSED" panose="02000503000000000000" pitchFamily="2" charset="0"/>
                <a:cs typeface="Corbel"/>
              </a:rPr>
              <a:t>…</a:t>
            </a:r>
            <a:endParaRPr lang="en-US" dirty="0">
              <a:solidFill>
                <a:schemeClr val="bg1"/>
              </a:solidFill>
              <a:latin typeface="FRUTIGER LT 57 CONDENSED" panose="02000503000000000000" pitchFamily="2" charset="0"/>
              <a:cs typeface="Corbel"/>
            </a:endParaRPr>
          </a:p>
          <a:p>
            <a:pPr marL="457200" lvl="1" indent="0">
              <a:buNone/>
            </a:pPr>
            <a:r>
              <a:rPr lang="is-IS" dirty="0">
                <a:solidFill>
                  <a:schemeClr val="bg1"/>
                </a:solidFill>
                <a:latin typeface="FRUTIGER LT 57 CONDENSED" panose="02000503000000000000" pitchFamily="2" charset="0"/>
              </a:rPr>
              <a:t>…</a:t>
            </a:r>
            <a:r>
              <a:rPr lang="en-US" dirty="0">
                <a:solidFill>
                  <a:schemeClr val="bg1"/>
                </a:solidFill>
                <a:latin typeface="FRUTIGER LT 57 CONDENSED" panose="02000503000000000000" pitchFamily="2" charset="0"/>
              </a:rPr>
              <a:t>of violent persecution against God’s people.</a:t>
            </a:r>
          </a:p>
          <a:p>
            <a:pPr marL="457200" lvl="1" indent="0">
              <a:buNone/>
            </a:pPr>
            <a:r>
              <a:rPr lang="is-IS" dirty="0">
                <a:solidFill>
                  <a:schemeClr val="bg1"/>
                </a:solidFill>
                <a:latin typeface="FRUTIGER LT 57 CONDENSED" panose="02000503000000000000" pitchFamily="2" charset="0"/>
              </a:rPr>
              <a:t>…</a:t>
            </a:r>
            <a:r>
              <a:rPr lang="en-US" dirty="0">
                <a:solidFill>
                  <a:schemeClr val="bg1"/>
                </a:solidFill>
                <a:latin typeface="FRUTIGER LT 57 CONDENSED" panose="02000503000000000000" pitchFamily="2" charset="0"/>
              </a:rPr>
              <a:t>when it truly cost something to be a disciple.</a:t>
            </a:r>
          </a:p>
          <a:p>
            <a:pPr marL="457200" lvl="1" indent="0">
              <a:buNone/>
            </a:pPr>
            <a:r>
              <a:rPr lang="is-IS" dirty="0">
                <a:solidFill>
                  <a:schemeClr val="bg1"/>
                </a:solidFill>
                <a:latin typeface="FRUTIGER LT 57 CONDENSED" panose="02000503000000000000" pitchFamily="2" charset="0"/>
              </a:rPr>
              <a:t>…</a:t>
            </a:r>
            <a:r>
              <a:rPr lang="en-US" dirty="0">
                <a:solidFill>
                  <a:schemeClr val="bg1"/>
                </a:solidFill>
                <a:latin typeface="FRUTIGER LT 57 CONDENSED" panose="02000503000000000000" pitchFamily="2" charset="0"/>
              </a:rPr>
              <a:t>when disciples had a key choice to make.</a:t>
            </a:r>
          </a:p>
        </p:txBody>
      </p:sp>
      <p:sp>
        <p:nvSpPr>
          <p:cNvPr id="8" name="TextBox 7">
            <a:extLst>
              <a:ext uri="{FF2B5EF4-FFF2-40B4-BE49-F238E27FC236}">
                <a16:creationId xmlns:a16="http://schemas.microsoft.com/office/drawing/2014/main" id="{2C3B3516-2776-43DB-0678-D78D28553A1D}"/>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BACKGROUND</a:t>
            </a:r>
          </a:p>
        </p:txBody>
      </p:sp>
      <p:pic>
        <p:nvPicPr>
          <p:cNvPr id="10" name="Picture 9">
            <a:extLst>
              <a:ext uri="{FF2B5EF4-FFF2-40B4-BE49-F238E27FC236}">
                <a16:creationId xmlns:a16="http://schemas.microsoft.com/office/drawing/2014/main" id="{426E0473-E15A-E680-A6DA-D8FB43E29573}"/>
              </a:ext>
            </a:extLst>
          </p:cNvPr>
          <p:cNvPicPr>
            <a:picLocks noChangeAspect="1"/>
          </p:cNvPicPr>
          <p:nvPr/>
        </p:nvPicPr>
        <p:blipFill rotWithShape="1">
          <a:blip r:embed="rId2"/>
          <a:srcRect t="4126" b="33785"/>
          <a:stretch/>
        </p:blipFill>
        <p:spPr>
          <a:xfrm rot="16200000">
            <a:off x="4613016" y="786900"/>
            <a:ext cx="7881603" cy="2752636"/>
          </a:xfrm>
          <a:prstGeom prst="rect">
            <a:avLst/>
          </a:prstGeom>
        </p:spPr>
      </p:pic>
    </p:spTree>
    <p:extLst>
      <p:ext uri="{BB962C8B-B14F-4D97-AF65-F5344CB8AC3E}">
        <p14:creationId xmlns:p14="http://schemas.microsoft.com/office/powerpoint/2010/main" val="288028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7420708"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cs typeface="Corbel"/>
              </a:rPr>
              <a:t>"Therefore write the things which you have seen, and the things which are, and the things which will take place after these things.”</a:t>
            </a:r>
          </a:p>
          <a:p>
            <a:pPr lvl="8"/>
            <a:r>
              <a:rPr lang="en-US" dirty="0">
                <a:solidFill>
                  <a:schemeClr val="bg1"/>
                </a:solidFill>
                <a:latin typeface="FRUTIGER LT 57 CONDENSED" panose="02000503000000000000" pitchFamily="2" charset="0"/>
              </a:rPr>
              <a:t>Revelation 1:19</a:t>
            </a:r>
          </a:p>
          <a:p>
            <a:pPr lvl="8"/>
            <a:endParaRPr lang="en-US" dirty="0">
              <a:solidFill>
                <a:schemeClr val="bg1"/>
              </a:solidFill>
              <a:latin typeface="FRUTIGER LT 57 CONDENSED" panose="02000503000000000000" pitchFamily="2" charset="0"/>
            </a:endParaRPr>
          </a:p>
          <a:p>
            <a:pPr marL="0" indent="0">
              <a:buNone/>
            </a:pPr>
            <a:endParaRPr lang="en-US" dirty="0">
              <a:solidFill>
                <a:schemeClr val="bg1"/>
              </a:solidFill>
              <a:latin typeface="FRUTIGER LT 57 CONDENSED" panose="02000503000000000000" pitchFamily="2" charset="0"/>
              <a:cs typeface="Corbel"/>
            </a:endParaRPr>
          </a:p>
        </p:txBody>
      </p:sp>
      <p:sp>
        <p:nvSpPr>
          <p:cNvPr id="8" name="TextBox 7">
            <a:extLst>
              <a:ext uri="{FF2B5EF4-FFF2-40B4-BE49-F238E27FC236}">
                <a16:creationId xmlns:a16="http://schemas.microsoft.com/office/drawing/2014/main" id="{69D0E938-B01B-389D-98FC-18CFBC438741}"/>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TIMEFRAME</a:t>
            </a:r>
          </a:p>
        </p:txBody>
      </p:sp>
      <p:pic>
        <p:nvPicPr>
          <p:cNvPr id="10" name="Picture 9">
            <a:extLst>
              <a:ext uri="{FF2B5EF4-FFF2-40B4-BE49-F238E27FC236}">
                <a16:creationId xmlns:a16="http://schemas.microsoft.com/office/drawing/2014/main" id="{FA0F3B36-F029-8159-726C-A5742B417B98}"/>
              </a:ext>
            </a:extLst>
          </p:cNvPr>
          <p:cNvPicPr>
            <a:picLocks noChangeAspect="1"/>
          </p:cNvPicPr>
          <p:nvPr/>
        </p:nvPicPr>
        <p:blipFill rotWithShape="1">
          <a:blip r:embed="rId2"/>
          <a:srcRect t="4126" b="33785"/>
          <a:stretch/>
        </p:blipFill>
        <p:spPr>
          <a:xfrm rot="16200000">
            <a:off x="4613016" y="335903"/>
            <a:ext cx="7881603" cy="2752636"/>
          </a:xfrm>
          <a:prstGeom prst="rect">
            <a:avLst/>
          </a:prstGeom>
        </p:spPr>
      </p:pic>
    </p:spTree>
    <p:extLst>
      <p:ext uri="{BB962C8B-B14F-4D97-AF65-F5344CB8AC3E}">
        <p14:creationId xmlns:p14="http://schemas.microsoft.com/office/powerpoint/2010/main" val="942812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7433120" cy="3059250"/>
          </a:xfrm>
        </p:spPr>
        <p:txBody>
          <a:bodyPr vert="horz" lIns="91440" tIns="45720" rIns="91440" bIns="45720" rtlCol="0">
            <a:normAutofit fontScale="92500" lnSpcReduction="20000"/>
          </a:bodyPr>
          <a:lstStyle/>
          <a:p>
            <a:pPr marL="0" indent="0">
              <a:buNone/>
            </a:pPr>
            <a:r>
              <a:rPr lang="en-US" dirty="0">
                <a:solidFill>
                  <a:schemeClr val="bg1"/>
                </a:solidFill>
                <a:latin typeface="FRUTIGER LT 57 CONDENSED" panose="02000503000000000000" pitchFamily="2" charset="0"/>
                <a:cs typeface="Corbel"/>
              </a:rPr>
              <a:t>“After these things I looked, and behold, a door standing open in heaven, and the first voice which I had heard, like the sound of a trumpet speaking with me, said, "Come up here, and I will show you what must take place after these things.”</a:t>
            </a:r>
          </a:p>
          <a:p>
            <a:pPr marL="0" indent="0">
              <a:buNone/>
            </a:pPr>
            <a:r>
              <a:rPr lang="en-US" dirty="0">
                <a:solidFill>
                  <a:schemeClr val="bg1"/>
                </a:solidFill>
                <a:latin typeface="FRUTIGER LT 57 CONDENSED" panose="02000503000000000000" pitchFamily="2" charset="0"/>
                <a:cs typeface="Corbel"/>
              </a:rPr>
              <a:t>									Revelation 4:1</a:t>
            </a:r>
          </a:p>
          <a:p>
            <a:pPr lvl="8"/>
            <a:endParaRPr lang="en-US" dirty="0">
              <a:solidFill>
                <a:schemeClr val="bg1"/>
              </a:solidFill>
              <a:latin typeface="FRUTIGER LT 57 CONDENSED" panose="02000503000000000000" pitchFamily="2" charset="0"/>
            </a:endParaRPr>
          </a:p>
          <a:p>
            <a:pPr marL="0" indent="0">
              <a:buNone/>
            </a:pPr>
            <a:endParaRPr lang="en-US" dirty="0">
              <a:solidFill>
                <a:schemeClr val="bg1"/>
              </a:solidFill>
              <a:latin typeface="FRUTIGER LT 57 CONDENSED" panose="02000503000000000000" pitchFamily="2" charset="0"/>
              <a:cs typeface="Corbel"/>
            </a:endParaRPr>
          </a:p>
        </p:txBody>
      </p:sp>
      <p:sp>
        <p:nvSpPr>
          <p:cNvPr id="8" name="TextBox 7">
            <a:extLst>
              <a:ext uri="{FF2B5EF4-FFF2-40B4-BE49-F238E27FC236}">
                <a16:creationId xmlns:a16="http://schemas.microsoft.com/office/drawing/2014/main" id="{2558687E-D32F-8A2D-1203-F707C06327DA}"/>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TIMEFRAME</a:t>
            </a:r>
          </a:p>
        </p:txBody>
      </p:sp>
      <p:pic>
        <p:nvPicPr>
          <p:cNvPr id="10" name="Picture 9">
            <a:extLst>
              <a:ext uri="{FF2B5EF4-FFF2-40B4-BE49-F238E27FC236}">
                <a16:creationId xmlns:a16="http://schemas.microsoft.com/office/drawing/2014/main" id="{B3007744-C679-136C-B444-CEB945123EBE}"/>
              </a:ext>
            </a:extLst>
          </p:cNvPr>
          <p:cNvPicPr>
            <a:picLocks noChangeAspect="1"/>
          </p:cNvPicPr>
          <p:nvPr/>
        </p:nvPicPr>
        <p:blipFill rotWithShape="1">
          <a:blip r:embed="rId2"/>
          <a:srcRect t="4126" b="33785"/>
          <a:stretch/>
        </p:blipFill>
        <p:spPr>
          <a:xfrm rot="16200000">
            <a:off x="4613016" y="335903"/>
            <a:ext cx="7881603" cy="2752636"/>
          </a:xfrm>
          <a:prstGeom prst="rect">
            <a:avLst/>
          </a:prstGeom>
        </p:spPr>
      </p:pic>
    </p:spTree>
    <p:extLst>
      <p:ext uri="{BB962C8B-B14F-4D97-AF65-F5344CB8AC3E}">
        <p14:creationId xmlns:p14="http://schemas.microsoft.com/office/powerpoint/2010/main" val="379401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7946177"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cs typeface="Corbel"/>
              </a:rPr>
              <a:t>1:1 – “must take place soon”</a:t>
            </a:r>
          </a:p>
          <a:p>
            <a:pPr marL="0" indent="0">
              <a:buNone/>
            </a:pPr>
            <a:r>
              <a:rPr lang="en-US" dirty="0">
                <a:solidFill>
                  <a:schemeClr val="bg1"/>
                </a:solidFill>
                <a:latin typeface="FRUTIGER LT 57 CONDENSED" panose="02000503000000000000" pitchFamily="2" charset="0"/>
                <a:cs typeface="Corbel"/>
              </a:rPr>
              <a:t>1:3 – ”the time is near”</a:t>
            </a:r>
          </a:p>
          <a:p>
            <a:pPr marL="0" indent="0">
              <a:buNone/>
            </a:pPr>
            <a:r>
              <a:rPr lang="en-US" dirty="0">
                <a:solidFill>
                  <a:schemeClr val="bg1"/>
                </a:solidFill>
                <a:latin typeface="FRUTIGER LT 57 CONDENSED" panose="02000503000000000000" pitchFamily="2" charset="0"/>
                <a:cs typeface="Corbel"/>
              </a:rPr>
              <a:t>22:6 – “things which must shortly take place.”</a:t>
            </a:r>
          </a:p>
          <a:p>
            <a:pPr marL="0" indent="0">
              <a:buNone/>
            </a:pPr>
            <a:r>
              <a:rPr lang="en-US" dirty="0">
                <a:solidFill>
                  <a:schemeClr val="bg1"/>
                </a:solidFill>
                <a:latin typeface="FRUTIGER LT 57 CONDENSED" panose="02000503000000000000" pitchFamily="2" charset="0"/>
                <a:cs typeface="Corbel"/>
              </a:rPr>
              <a:t>22:10 – “Do not seal up the words of the prophecy of this book, for the time is near.”</a:t>
            </a:r>
          </a:p>
        </p:txBody>
      </p:sp>
      <p:sp>
        <p:nvSpPr>
          <p:cNvPr id="8" name="TextBox 7">
            <a:extLst>
              <a:ext uri="{FF2B5EF4-FFF2-40B4-BE49-F238E27FC236}">
                <a16:creationId xmlns:a16="http://schemas.microsoft.com/office/drawing/2014/main" id="{CC00B835-14D8-91F5-00C7-316D9404F0E7}"/>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TIMEFRAME</a:t>
            </a:r>
          </a:p>
        </p:txBody>
      </p:sp>
      <p:pic>
        <p:nvPicPr>
          <p:cNvPr id="10" name="Picture 9">
            <a:extLst>
              <a:ext uri="{FF2B5EF4-FFF2-40B4-BE49-F238E27FC236}">
                <a16:creationId xmlns:a16="http://schemas.microsoft.com/office/drawing/2014/main" id="{0214F45B-A85F-C60E-2A33-7B7E962211EA}"/>
              </a:ext>
            </a:extLst>
          </p:cNvPr>
          <p:cNvPicPr>
            <a:picLocks noChangeAspect="1"/>
          </p:cNvPicPr>
          <p:nvPr/>
        </p:nvPicPr>
        <p:blipFill rotWithShape="1">
          <a:blip r:embed="rId2"/>
          <a:srcRect t="4126" b="33785"/>
          <a:stretch/>
        </p:blipFill>
        <p:spPr>
          <a:xfrm rot="16200000">
            <a:off x="4613016" y="335903"/>
            <a:ext cx="7881603" cy="2752636"/>
          </a:xfrm>
          <a:prstGeom prst="rect">
            <a:avLst/>
          </a:prstGeom>
        </p:spPr>
      </p:pic>
    </p:spTree>
    <p:extLst>
      <p:ext uri="{BB962C8B-B14F-4D97-AF65-F5344CB8AC3E}">
        <p14:creationId xmlns:p14="http://schemas.microsoft.com/office/powerpoint/2010/main" val="199393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8229600"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rPr>
              <a:t> - Apocalyptic </a:t>
            </a:r>
          </a:p>
        </p:txBody>
      </p:sp>
      <p:sp>
        <p:nvSpPr>
          <p:cNvPr id="8" name="TextBox 7">
            <a:extLst>
              <a:ext uri="{FF2B5EF4-FFF2-40B4-BE49-F238E27FC236}">
                <a16:creationId xmlns:a16="http://schemas.microsoft.com/office/drawing/2014/main" id="{1379EC21-428D-5EED-0B3E-F26705FC4DA1}"/>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STYLE</a:t>
            </a:r>
          </a:p>
        </p:txBody>
      </p:sp>
      <p:pic>
        <p:nvPicPr>
          <p:cNvPr id="9" name="Picture 8">
            <a:extLst>
              <a:ext uri="{FF2B5EF4-FFF2-40B4-BE49-F238E27FC236}">
                <a16:creationId xmlns:a16="http://schemas.microsoft.com/office/drawing/2014/main" id="{5B1D22D6-1B09-3F10-1A92-59487EF7B133}"/>
              </a:ext>
            </a:extLst>
          </p:cNvPr>
          <p:cNvPicPr>
            <a:picLocks noChangeAspect="1"/>
          </p:cNvPicPr>
          <p:nvPr/>
        </p:nvPicPr>
        <p:blipFill rotWithShape="1">
          <a:blip r:embed="rId2"/>
          <a:srcRect t="4126" b="33785"/>
          <a:stretch/>
        </p:blipFill>
        <p:spPr>
          <a:xfrm rot="16200000">
            <a:off x="4613016" y="-61305"/>
            <a:ext cx="7881603" cy="2752636"/>
          </a:xfrm>
          <a:prstGeom prst="rect">
            <a:avLst/>
          </a:prstGeom>
        </p:spPr>
      </p:pic>
    </p:spTree>
    <p:extLst>
      <p:ext uri="{BB962C8B-B14F-4D97-AF65-F5344CB8AC3E}">
        <p14:creationId xmlns:p14="http://schemas.microsoft.com/office/powerpoint/2010/main" val="117839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8229600" cy="3059250"/>
          </a:xfrm>
        </p:spPr>
        <p:txBody>
          <a:bodyPr vert="horz" lIns="91440" tIns="45720" rIns="91440" bIns="45720" rtlCol="0">
            <a:normAutofit/>
          </a:bodyPr>
          <a:lstStyle/>
          <a:p>
            <a:pPr marL="0" indent="0">
              <a:buNone/>
            </a:pPr>
            <a:r>
              <a:rPr lang="en-US" dirty="0">
                <a:solidFill>
                  <a:schemeClr val="bg1"/>
                </a:solidFill>
                <a:latin typeface="FRUTIGER LT 57 CONDENSED" panose="02000503000000000000" pitchFamily="2" charset="0"/>
                <a:cs typeface="Corbel"/>
              </a:rPr>
              <a:t>Working with Apocalyptic Literature</a:t>
            </a:r>
          </a:p>
          <a:p>
            <a:pPr marL="0" indent="0">
              <a:buNone/>
            </a:pPr>
            <a:r>
              <a:rPr lang="en-US" dirty="0">
                <a:solidFill>
                  <a:schemeClr val="bg1"/>
                </a:solidFill>
                <a:latin typeface="FRUTIGER LT 57 CONDENSED" panose="02000503000000000000" pitchFamily="2" charset="0"/>
                <a:cs typeface="Corbel"/>
              </a:rPr>
              <a:t>	Revelation 1:12-16</a:t>
            </a:r>
          </a:p>
          <a:p>
            <a:pPr marL="0" indent="0">
              <a:buNone/>
            </a:pPr>
            <a:endParaRPr lang="en-US" dirty="0">
              <a:solidFill>
                <a:schemeClr val="bg1"/>
              </a:solidFill>
              <a:latin typeface="FRUTIGER LT 57 CONDENSED" panose="02000503000000000000" pitchFamily="2" charset="0"/>
              <a:cs typeface="Corbel"/>
            </a:endParaRPr>
          </a:p>
        </p:txBody>
      </p:sp>
      <p:sp>
        <p:nvSpPr>
          <p:cNvPr id="8" name="TextBox 7">
            <a:extLst>
              <a:ext uri="{FF2B5EF4-FFF2-40B4-BE49-F238E27FC236}">
                <a16:creationId xmlns:a16="http://schemas.microsoft.com/office/drawing/2014/main" id="{ADCE2034-4CBF-CF82-A641-80289E8ED2A4}"/>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STYLE</a:t>
            </a:r>
          </a:p>
        </p:txBody>
      </p:sp>
      <p:pic>
        <p:nvPicPr>
          <p:cNvPr id="10" name="Picture 9">
            <a:extLst>
              <a:ext uri="{FF2B5EF4-FFF2-40B4-BE49-F238E27FC236}">
                <a16:creationId xmlns:a16="http://schemas.microsoft.com/office/drawing/2014/main" id="{EC139B8B-7A9F-1815-2CA9-52E031A4E60C}"/>
              </a:ext>
            </a:extLst>
          </p:cNvPr>
          <p:cNvPicPr>
            <a:picLocks noChangeAspect="1"/>
          </p:cNvPicPr>
          <p:nvPr/>
        </p:nvPicPr>
        <p:blipFill rotWithShape="1">
          <a:blip r:embed="rId2"/>
          <a:srcRect t="4126" b="33785"/>
          <a:stretch/>
        </p:blipFill>
        <p:spPr>
          <a:xfrm rot="16200000">
            <a:off x="4613016" y="-61305"/>
            <a:ext cx="7881603" cy="2752636"/>
          </a:xfrm>
          <a:prstGeom prst="rect">
            <a:avLst/>
          </a:prstGeom>
        </p:spPr>
      </p:pic>
    </p:spTree>
    <p:extLst>
      <p:ext uri="{BB962C8B-B14F-4D97-AF65-F5344CB8AC3E}">
        <p14:creationId xmlns:p14="http://schemas.microsoft.com/office/powerpoint/2010/main" val="291872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9236" y="0"/>
            <a:ext cx="4285528" cy="5143500"/>
          </a:xfrm>
          <a:prstGeom prst="rect">
            <a:avLst/>
          </a:prstGeom>
        </p:spPr>
      </p:pic>
    </p:spTree>
    <p:extLst>
      <p:ext uri="{BB962C8B-B14F-4D97-AF65-F5344CB8AC3E}">
        <p14:creationId xmlns:p14="http://schemas.microsoft.com/office/powerpoint/2010/main" val="7770305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8150" y="0"/>
            <a:ext cx="6884789" cy="5143500"/>
          </a:xfrm>
          <a:prstGeom prst="rect">
            <a:avLst/>
          </a:prstGeom>
        </p:spPr>
      </p:pic>
    </p:spTree>
    <p:extLst>
      <p:ext uri="{BB962C8B-B14F-4D97-AF65-F5344CB8AC3E}">
        <p14:creationId xmlns:p14="http://schemas.microsoft.com/office/powerpoint/2010/main" val="19337113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104" y="205979"/>
            <a:ext cx="5309695" cy="857250"/>
          </a:xfrm>
        </p:spPr>
        <p:txBody>
          <a:bodyPr/>
          <a:lstStyle/>
          <a:p>
            <a:r>
              <a:rPr lang="en-US" dirty="0">
                <a:solidFill>
                  <a:schemeClr val="bg1"/>
                </a:solidFill>
                <a:latin typeface="Impact" panose="020B0806030902050204" pitchFamily="34" charset="0"/>
                <a:cs typeface="Corbel"/>
              </a:rPr>
              <a:t>Class Schedule</a:t>
            </a:r>
          </a:p>
        </p:txBody>
      </p:sp>
      <p:sp>
        <p:nvSpPr>
          <p:cNvPr id="3" name="Content Placeholder 2"/>
          <p:cNvSpPr>
            <a:spLocks noGrp="1"/>
          </p:cNvSpPr>
          <p:nvPr>
            <p:ph idx="1"/>
          </p:nvPr>
        </p:nvSpPr>
        <p:spPr>
          <a:xfrm>
            <a:off x="457200" y="1521415"/>
            <a:ext cx="8229600" cy="3073208"/>
          </a:xfrm>
        </p:spPr>
        <p:txBody>
          <a:bodyPr>
            <a:normAutofit/>
          </a:bodyPr>
          <a:lstStyle/>
          <a:p>
            <a:pPr marL="742950" indent="-742950">
              <a:buFont typeface="+mj-lt"/>
              <a:buAutoNum type="arabicPeriod"/>
            </a:pPr>
            <a:r>
              <a:rPr lang="en-US" sz="4000" b="1" dirty="0">
                <a:solidFill>
                  <a:schemeClr val="bg1"/>
                </a:solidFill>
                <a:latin typeface="FRUTIGER LT 57 CONDENSED" panose="02000503000000000000" pitchFamily="2" charset="0"/>
                <a:cs typeface="Corbel"/>
              </a:rPr>
              <a:t>Setting the Stage – 4 Weeks</a:t>
            </a:r>
          </a:p>
          <a:p>
            <a:pPr marL="742950" indent="-742950">
              <a:buFont typeface="+mj-lt"/>
              <a:buAutoNum type="arabicPeriod"/>
            </a:pPr>
            <a:r>
              <a:rPr lang="en-US" sz="4000" b="1" dirty="0">
                <a:solidFill>
                  <a:schemeClr val="bg1"/>
                </a:solidFill>
                <a:latin typeface="FRUTIGER LT 57 CONDENSED" panose="02000503000000000000" pitchFamily="2" charset="0"/>
                <a:cs typeface="Corbel"/>
              </a:rPr>
              <a:t>The Story – 4-5 Weeks</a:t>
            </a:r>
          </a:p>
          <a:p>
            <a:pPr marL="742950" indent="-742950">
              <a:buFont typeface="+mj-lt"/>
              <a:buAutoNum type="arabicPeriod"/>
            </a:pPr>
            <a:r>
              <a:rPr lang="en-US" sz="4000" b="1" dirty="0">
                <a:solidFill>
                  <a:schemeClr val="bg1"/>
                </a:solidFill>
                <a:latin typeface="FRUTIGER LT 57 CONDENSED" panose="02000503000000000000" pitchFamily="2" charset="0"/>
                <a:cs typeface="Corbel"/>
              </a:rPr>
              <a:t>Applications –  3-4 Weeks</a:t>
            </a:r>
          </a:p>
        </p:txBody>
      </p:sp>
    </p:spTree>
    <p:extLst>
      <p:ext uri="{BB962C8B-B14F-4D97-AF65-F5344CB8AC3E}">
        <p14:creationId xmlns:p14="http://schemas.microsoft.com/office/powerpoint/2010/main" val="2772147915"/>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3158968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351" y="1511593"/>
            <a:ext cx="8535277" cy="4869025"/>
          </a:xfrm>
          <a:prstGeom prst="rect">
            <a:avLst/>
          </a:prstGeom>
        </p:spPr>
        <p:txBody>
          <a:bodyPr vert="horz" lIns="91440" tIns="45720" rIns="91440" bIns="45720" numCol="2" rtlCol="0">
            <a:normAutofit/>
          </a:bodyPr>
          <a:lstStyle>
            <a:lvl1pPr indent="0">
              <a:spcBef>
                <a:spcPct val="20000"/>
              </a:spcBef>
              <a:buFont typeface="Arial"/>
              <a:buNone/>
              <a:defRPr sz="3200">
                <a:solidFill>
                  <a:schemeClr val="bg1"/>
                </a:solidFill>
                <a:latin typeface="FRUTIGER LT 57 CONDENSED" panose="02000503000000000000" pitchFamily="2" charset="0"/>
                <a:cs typeface="Corbe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1 – Singularity</a:t>
            </a:r>
          </a:p>
          <a:p>
            <a:r>
              <a:rPr lang="en-US" dirty="0"/>
              <a:t>2 – Duality</a:t>
            </a:r>
          </a:p>
          <a:p>
            <a:r>
              <a:rPr lang="en-US" dirty="0"/>
              <a:t>3 – God’s Actions</a:t>
            </a:r>
          </a:p>
          <a:p>
            <a:r>
              <a:rPr lang="en-US" dirty="0"/>
              <a:t>3 ½ - Things in process 	  			(incomplete)</a:t>
            </a:r>
          </a:p>
          <a:p>
            <a:r>
              <a:rPr lang="en-US" dirty="0"/>
              <a:t>4 – Earth</a:t>
            </a:r>
          </a:p>
          <a:p>
            <a:endParaRPr lang="en-US" dirty="0"/>
          </a:p>
          <a:p>
            <a:endParaRPr lang="en-US" dirty="0"/>
          </a:p>
          <a:p>
            <a:r>
              <a:rPr lang="en-US" dirty="0"/>
              <a:t>6 – Human  </a:t>
            </a:r>
          </a:p>
          <a:p>
            <a:r>
              <a:rPr lang="en-US" dirty="0"/>
              <a:t>	effort/incomplete</a:t>
            </a:r>
          </a:p>
          <a:p>
            <a:r>
              <a:rPr lang="en-US" dirty="0"/>
              <a:t>7 – divine completion</a:t>
            </a:r>
          </a:p>
          <a:p>
            <a:r>
              <a:rPr lang="en-US" dirty="0"/>
              <a:t>10 – completion</a:t>
            </a:r>
          </a:p>
          <a:p>
            <a:r>
              <a:rPr lang="en-US" dirty="0"/>
              <a:t>12 – human completion</a:t>
            </a:r>
          </a:p>
          <a:p>
            <a:endParaRPr lang="en-US" dirty="0"/>
          </a:p>
        </p:txBody>
      </p:sp>
      <p:sp>
        <p:nvSpPr>
          <p:cNvPr id="8" name="TextBox 7">
            <a:extLst>
              <a:ext uri="{FF2B5EF4-FFF2-40B4-BE49-F238E27FC236}">
                <a16:creationId xmlns:a16="http://schemas.microsoft.com/office/drawing/2014/main" id="{2D5866C4-4E46-7117-B43C-33FAC7B4B110}"/>
              </a:ext>
            </a:extLst>
          </p:cNvPr>
          <p:cNvSpPr txBox="1"/>
          <p:nvPr/>
        </p:nvSpPr>
        <p:spPr>
          <a:xfrm>
            <a:off x="-1244865"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STYLE</a:t>
            </a:r>
          </a:p>
        </p:txBody>
      </p:sp>
      <p:sp>
        <p:nvSpPr>
          <p:cNvPr id="9" name="TextBox 8">
            <a:extLst>
              <a:ext uri="{FF2B5EF4-FFF2-40B4-BE49-F238E27FC236}">
                <a16:creationId xmlns:a16="http://schemas.microsoft.com/office/drawing/2014/main" id="{23E79E93-7414-29E0-769B-1AD141515C28}"/>
              </a:ext>
            </a:extLst>
          </p:cNvPr>
          <p:cNvSpPr txBox="1"/>
          <p:nvPr/>
        </p:nvSpPr>
        <p:spPr>
          <a:xfrm>
            <a:off x="1303181" y="133377"/>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-NUMBERS</a:t>
            </a:r>
          </a:p>
        </p:txBody>
      </p:sp>
      <p:pic>
        <p:nvPicPr>
          <p:cNvPr id="11" name="Picture 10">
            <a:extLst>
              <a:ext uri="{FF2B5EF4-FFF2-40B4-BE49-F238E27FC236}">
                <a16:creationId xmlns:a16="http://schemas.microsoft.com/office/drawing/2014/main" id="{0743D18A-CC3E-7A8D-4405-00B852168645}"/>
              </a:ext>
            </a:extLst>
          </p:cNvPr>
          <p:cNvPicPr>
            <a:picLocks noChangeAspect="1"/>
          </p:cNvPicPr>
          <p:nvPr/>
        </p:nvPicPr>
        <p:blipFill rotWithShape="1">
          <a:blip r:embed="rId2"/>
          <a:srcRect t="4126" b="33785"/>
          <a:stretch/>
        </p:blipFill>
        <p:spPr>
          <a:xfrm rot="16200000">
            <a:off x="4613016" y="-61305"/>
            <a:ext cx="7881603" cy="2752636"/>
          </a:xfrm>
          <a:prstGeom prst="rect">
            <a:avLst/>
          </a:prstGeom>
        </p:spPr>
      </p:pic>
    </p:spTree>
    <p:extLst>
      <p:ext uri="{BB962C8B-B14F-4D97-AF65-F5344CB8AC3E}">
        <p14:creationId xmlns:p14="http://schemas.microsoft.com/office/powerpoint/2010/main" val="1161197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fade">
                                      <p:cBhvr>
                                        <p:cTn id="50"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327D1F-E7D3-DDD9-47C8-149CF235C0E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brightnessContrast bright="-48000"/>
                    </a14:imgEffect>
                  </a14:imgLayer>
                </a14:imgProps>
              </a:ext>
            </a:extLst>
          </a:blip>
          <a:srcRect l="42671" r="25935"/>
          <a:stretch/>
        </p:blipFill>
        <p:spPr>
          <a:xfrm rot="5400000">
            <a:off x="2000249" y="-2036112"/>
            <a:ext cx="5143504" cy="9215721"/>
          </a:xfrm>
          <a:prstGeom prst="rect">
            <a:avLst/>
          </a:prstGeom>
        </p:spPr>
      </p:pic>
      <p:pic>
        <p:nvPicPr>
          <p:cNvPr id="5" name="Picture 4">
            <a:extLst>
              <a:ext uri="{FF2B5EF4-FFF2-40B4-BE49-F238E27FC236}">
                <a16:creationId xmlns:a16="http://schemas.microsoft.com/office/drawing/2014/main" id="{C1BC91F3-E468-9034-824D-D3E8F0FDB975}"/>
              </a:ext>
            </a:extLst>
          </p:cNvPr>
          <p:cNvPicPr>
            <a:picLocks noChangeAspect="1"/>
          </p:cNvPicPr>
          <p:nvPr/>
        </p:nvPicPr>
        <p:blipFill rotWithShape="1">
          <a:blip r:embed="rId5"/>
          <a:srcRect t="4126" b="33785"/>
          <a:stretch/>
        </p:blipFill>
        <p:spPr>
          <a:xfrm rot="16200000">
            <a:off x="4088094" y="1649535"/>
            <a:ext cx="5069632" cy="1770560"/>
          </a:xfrm>
          <a:prstGeom prst="rect">
            <a:avLst/>
          </a:prstGeom>
        </p:spPr>
      </p:pic>
      <p:sp>
        <p:nvSpPr>
          <p:cNvPr id="7" name="TextBox 6">
            <a:extLst>
              <a:ext uri="{FF2B5EF4-FFF2-40B4-BE49-F238E27FC236}">
                <a16:creationId xmlns:a16="http://schemas.microsoft.com/office/drawing/2014/main" id="{359EB847-7813-7FC9-E8D0-9385B3327223}"/>
              </a:ext>
            </a:extLst>
          </p:cNvPr>
          <p:cNvSpPr txBox="1"/>
          <p:nvPr/>
        </p:nvSpPr>
        <p:spPr>
          <a:xfrm rot="5400000">
            <a:off x="5190193"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
        <p:nvSpPr>
          <p:cNvPr id="2" name="TextBox 1">
            <a:extLst>
              <a:ext uri="{FF2B5EF4-FFF2-40B4-BE49-F238E27FC236}">
                <a16:creationId xmlns:a16="http://schemas.microsoft.com/office/drawing/2014/main" id="{44F79A80-CD21-CB07-B8DC-302547A0A7AB}"/>
              </a:ext>
            </a:extLst>
          </p:cNvPr>
          <p:cNvSpPr txBox="1"/>
          <p:nvPr/>
        </p:nvSpPr>
        <p:spPr>
          <a:xfrm>
            <a:off x="-404295" y="646784"/>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AUDIENCE</a:t>
            </a:r>
          </a:p>
        </p:txBody>
      </p:sp>
      <p:sp>
        <p:nvSpPr>
          <p:cNvPr id="3" name="TextBox 2">
            <a:extLst>
              <a:ext uri="{FF2B5EF4-FFF2-40B4-BE49-F238E27FC236}">
                <a16:creationId xmlns:a16="http://schemas.microsoft.com/office/drawing/2014/main" id="{079BEC9C-24AC-BDF2-F928-AC7CBFC6D6BD}"/>
              </a:ext>
            </a:extLst>
          </p:cNvPr>
          <p:cNvSpPr txBox="1"/>
          <p:nvPr/>
        </p:nvSpPr>
        <p:spPr>
          <a:xfrm>
            <a:off x="-404296" y="1560360"/>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BACKGROUND</a:t>
            </a:r>
          </a:p>
        </p:txBody>
      </p:sp>
      <p:sp>
        <p:nvSpPr>
          <p:cNvPr id="4" name="TextBox 3">
            <a:extLst>
              <a:ext uri="{FF2B5EF4-FFF2-40B4-BE49-F238E27FC236}">
                <a16:creationId xmlns:a16="http://schemas.microsoft.com/office/drawing/2014/main" id="{59ABA9C2-5FA3-BF6F-AB23-C23E727CBD25}"/>
              </a:ext>
            </a:extLst>
          </p:cNvPr>
          <p:cNvSpPr txBox="1"/>
          <p:nvPr/>
        </p:nvSpPr>
        <p:spPr>
          <a:xfrm>
            <a:off x="-404296" y="2473936"/>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TIMEFRAME</a:t>
            </a:r>
          </a:p>
        </p:txBody>
      </p:sp>
      <p:sp>
        <p:nvSpPr>
          <p:cNvPr id="8" name="TextBox 7">
            <a:extLst>
              <a:ext uri="{FF2B5EF4-FFF2-40B4-BE49-F238E27FC236}">
                <a16:creationId xmlns:a16="http://schemas.microsoft.com/office/drawing/2014/main" id="{2289D05D-8C0E-FA4E-77D3-6FEF659BB80F}"/>
              </a:ext>
            </a:extLst>
          </p:cNvPr>
          <p:cNvSpPr txBox="1"/>
          <p:nvPr/>
        </p:nvSpPr>
        <p:spPr>
          <a:xfrm>
            <a:off x="-404298" y="3387512"/>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STYLE</a:t>
            </a:r>
          </a:p>
        </p:txBody>
      </p:sp>
    </p:spTree>
    <p:extLst>
      <p:ext uri="{BB962C8B-B14F-4D97-AF65-F5344CB8AC3E}">
        <p14:creationId xmlns:p14="http://schemas.microsoft.com/office/powerpoint/2010/main" val="373623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1E2FA1-8C43-0E0C-BE77-38016AFB53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rot="5400000">
            <a:off x="-3583890" y="3581944"/>
            <a:ext cx="16383504" cy="9215721"/>
          </a:xfrm>
          <a:prstGeom prst="rect">
            <a:avLst/>
          </a:prstGeom>
        </p:spPr>
      </p:pic>
      <p:sp>
        <p:nvSpPr>
          <p:cNvPr id="2" name="TextBox 1">
            <a:extLst>
              <a:ext uri="{FF2B5EF4-FFF2-40B4-BE49-F238E27FC236}">
                <a16:creationId xmlns:a16="http://schemas.microsoft.com/office/drawing/2014/main" id="{5E2EE904-27A8-7571-2EE2-5FF51D854279}"/>
              </a:ext>
            </a:extLst>
          </p:cNvPr>
          <p:cNvSpPr txBox="1"/>
          <p:nvPr/>
        </p:nvSpPr>
        <p:spPr>
          <a:xfrm>
            <a:off x="589938"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pic>
        <p:nvPicPr>
          <p:cNvPr id="10" name="Picture 9">
            <a:extLst>
              <a:ext uri="{FF2B5EF4-FFF2-40B4-BE49-F238E27FC236}">
                <a16:creationId xmlns:a16="http://schemas.microsoft.com/office/drawing/2014/main" id="{2AB0F4CB-3DB8-A72A-51A0-2C653C9F26C5}"/>
              </a:ext>
            </a:extLst>
          </p:cNvPr>
          <p:cNvPicPr>
            <a:picLocks noChangeAspect="1"/>
          </p:cNvPicPr>
          <p:nvPr/>
        </p:nvPicPr>
        <p:blipFill rotWithShape="1">
          <a:blip r:embed="rId5"/>
          <a:srcRect t="4126" b="33785"/>
          <a:stretch/>
        </p:blipFill>
        <p:spPr>
          <a:xfrm rot="16200000">
            <a:off x="3899747" y="1616307"/>
            <a:ext cx="4967506" cy="1734893"/>
          </a:xfrm>
          <a:prstGeom prst="rect">
            <a:avLst/>
          </a:prstGeom>
        </p:spPr>
      </p:pic>
    </p:spTree>
    <p:extLst>
      <p:ext uri="{BB962C8B-B14F-4D97-AF65-F5344CB8AC3E}">
        <p14:creationId xmlns:p14="http://schemas.microsoft.com/office/powerpoint/2010/main" val="155323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992D14-029A-8B58-9A12-26C7992B0C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35000"/>
                    </a14:imgEffect>
                  </a14:imgLayer>
                </a14:imgProps>
              </a:ext>
            </a:extLst>
          </a:blip>
          <a:stretch>
            <a:fillRect/>
          </a:stretch>
        </p:blipFill>
        <p:spPr>
          <a:xfrm rot="5400000">
            <a:off x="-3583889" y="-245084"/>
            <a:ext cx="16383504" cy="9215721"/>
          </a:xfrm>
          <a:prstGeom prst="rect">
            <a:avLst/>
          </a:prstGeom>
        </p:spPr>
      </p:pic>
      <p:sp>
        <p:nvSpPr>
          <p:cNvPr id="21" name="TextBox 20">
            <a:extLst>
              <a:ext uri="{FF2B5EF4-FFF2-40B4-BE49-F238E27FC236}">
                <a16:creationId xmlns:a16="http://schemas.microsoft.com/office/drawing/2014/main" id="{D0D1445B-1C3E-18CA-1821-C5F48C2AF038}"/>
              </a:ext>
            </a:extLst>
          </p:cNvPr>
          <p:cNvSpPr txBox="1"/>
          <p:nvPr/>
        </p:nvSpPr>
        <p:spPr>
          <a:xfrm>
            <a:off x="-385665" y="-1101012"/>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7534129-DDA9-5712-2FCD-5D2B15E67BBF}"/>
              </a:ext>
            </a:extLst>
          </p:cNvPr>
          <p:cNvSpPr txBox="1"/>
          <p:nvPr/>
        </p:nvSpPr>
        <p:spPr>
          <a:xfrm rot="5400000">
            <a:off x="5986248"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
        <p:nvSpPr>
          <p:cNvPr id="7" name="TextBox 6">
            <a:extLst>
              <a:ext uri="{FF2B5EF4-FFF2-40B4-BE49-F238E27FC236}">
                <a16:creationId xmlns:a16="http://schemas.microsoft.com/office/drawing/2014/main" id="{68095E37-B084-A896-38D5-FA8E76CAEA28}"/>
              </a:ext>
            </a:extLst>
          </p:cNvPr>
          <p:cNvSpPr txBox="1"/>
          <p:nvPr/>
        </p:nvSpPr>
        <p:spPr>
          <a:xfrm>
            <a:off x="-404295" y="2552269"/>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AUDIENCE</a:t>
            </a:r>
          </a:p>
        </p:txBody>
      </p:sp>
      <p:sp>
        <p:nvSpPr>
          <p:cNvPr id="8" name="TextBox 7">
            <a:extLst>
              <a:ext uri="{FF2B5EF4-FFF2-40B4-BE49-F238E27FC236}">
                <a16:creationId xmlns:a16="http://schemas.microsoft.com/office/drawing/2014/main" id="{CA9E7804-DAF4-BD4F-A88D-112E9FE6B65D}"/>
              </a:ext>
            </a:extLst>
          </p:cNvPr>
          <p:cNvSpPr txBox="1"/>
          <p:nvPr/>
        </p:nvSpPr>
        <p:spPr>
          <a:xfrm>
            <a:off x="-404296" y="3465845"/>
            <a:ext cx="5904855" cy="1107996"/>
          </a:xfrm>
          <a:prstGeom prst="rect">
            <a:avLst/>
          </a:prstGeom>
          <a:noFill/>
        </p:spPr>
        <p:txBody>
          <a:bodyPr wrap="square" rtlCol="0">
            <a:spAutoFit/>
          </a:bodyPr>
          <a:lstStyle/>
          <a:p>
            <a:pPr algn="r"/>
            <a:r>
              <a:rPr lang="en-US" sz="6600" dirty="0">
                <a:noFill/>
                <a:latin typeface="Impact" panose="020B0806030902050204" pitchFamily="34" charset="0"/>
              </a:rPr>
              <a:t>BACKGROUND</a:t>
            </a:r>
          </a:p>
        </p:txBody>
      </p:sp>
      <p:sp>
        <p:nvSpPr>
          <p:cNvPr id="9" name="TextBox 8">
            <a:extLst>
              <a:ext uri="{FF2B5EF4-FFF2-40B4-BE49-F238E27FC236}">
                <a16:creationId xmlns:a16="http://schemas.microsoft.com/office/drawing/2014/main" id="{C0765D8A-7DB2-3341-A4D2-CC13B792EDB0}"/>
              </a:ext>
            </a:extLst>
          </p:cNvPr>
          <p:cNvSpPr txBox="1"/>
          <p:nvPr/>
        </p:nvSpPr>
        <p:spPr>
          <a:xfrm>
            <a:off x="-404296" y="4644224"/>
            <a:ext cx="5904855" cy="1107996"/>
          </a:xfrm>
          <a:prstGeom prst="rect">
            <a:avLst/>
          </a:prstGeom>
          <a:noFill/>
        </p:spPr>
        <p:txBody>
          <a:bodyPr wrap="square" rtlCol="0">
            <a:spAutoFit/>
          </a:bodyPr>
          <a:lstStyle/>
          <a:p>
            <a:pPr algn="r"/>
            <a:r>
              <a:rPr lang="en-US" sz="6600" dirty="0">
                <a:noFill/>
                <a:latin typeface="Impact" panose="020B0806030902050204" pitchFamily="34" charset="0"/>
              </a:rPr>
              <a:t>TIMEFRAME</a:t>
            </a:r>
          </a:p>
        </p:txBody>
      </p:sp>
      <p:sp>
        <p:nvSpPr>
          <p:cNvPr id="11" name="TextBox 10">
            <a:extLst>
              <a:ext uri="{FF2B5EF4-FFF2-40B4-BE49-F238E27FC236}">
                <a16:creationId xmlns:a16="http://schemas.microsoft.com/office/drawing/2014/main" id="{C5984AFD-BD82-FA65-FDAE-07FF50E72593}"/>
              </a:ext>
            </a:extLst>
          </p:cNvPr>
          <p:cNvSpPr txBox="1"/>
          <p:nvPr/>
        </p:nvSpPr>
        <p:spPr>
          <a:xfrm>
            <a:off x="-404298" y="5292997"/>
            <a:ext cx="5904855" cy="1107996"/>
          </a:xfrm>
          <a:prstGeom prst="rect">
            <a:avLst/>
          </a:prstGeom>
          <a:noFill/>
        </p:spPr>
        <p:txBody>
          <a:bodyPr wrap="square" rtlCol="0">
            <a:spAutoFit/>
          </a:bodyPr>
          <a:lstStyle/>
          <a:p>
            <a:pPr algn="r"/>
            <a:r>
              <a:rPr lang="en-US" sz="6600" dirty="0">
                <a:noFill/>
                <a:latin typeface="Impact" panose="020B0806030902050204" pitchFamily="34" charset="0"/>
              </a:rPr>
              <a:t>STYLE</a:t>
            </a:r>
          </a:p>
        </p:txBody>
      </p:sp>
      <p:pic>
        <p:nvPicPr>
          <p:cNvPr id="10" name="Picture 9">
            <a:extLst>
              <a:ext uri="{FF2B5EF4-FFF2-40B4-BE49-F238E27FC236}">
                <a16:creationId xmlns:a16="http://schemas.microsoft.com/office/drawing/2014/main" id="{2AB0F4CB-3DB8-A72A-51A0-2C653C9F26C5}"/>
              </a:ext>
            </a:extLst>
          </p:cNvPr>
          <p:cNvPicPr>
            <a:picLocks noChangeAspect="1"/>
          </p:cNvPicPr>
          <p:nvPr/>
        </p:nvPicPr>
        <p:blipFill rotWithShape="1">
          <a:blip r:embed="rId5"/>
          <a:srcRect t="4126" b="33785"/>
          <a:stretch/>
        </p:blipFill>
        <p:spPr>
          <a:xfrm rot="16200000">
            <a:off x="-1331060" y="284864"/>
            <a:ext cx="14328580" cy="5004232"/>
          </a:xfrm>
          <a:prstGeom prst="rect">
            <a:avLst/>
          </a:prstGeom>
        </p:spPr>
      </p:pic>
    </p:spTree>
    <p:extLst>
      <p:ext uri="{BB962C8B-B14F-4D97-AF65-F5344CB8AC3E}">
        <p14:creationId xmlns:p14="http://schemas.microsoft.com/office/powerpoint/2010/main" val="263541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EF19CC-BC24-685E-2655-E82733E6DF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35000"/>
                    </a14:imgEffect>
                  </a14:imgLayer>
                </a14:imgProps>
              </a:ext>
            </a:extLst>
          </a:blip>
          <a:stretch>
            <a:fillRect/>
          </a:stretch>
        </p:blipFill>
        <p:spPr>
          <a:xfrm rot="5400000">
            <a:off x="-3583889" y="-2421892"/>
            <a:ext cx="16383504" cy="9215721"/>
          </a:xfrm>
          <a:prstGeom prst="rect">
            <a:avLst/>
          </a:prstGeom>
        </p:spPr>
      </p:pic>
      <p:pic>
        <p:nvPicPr>
          <p:cNvPr id="3" name="Picture 2">
            <a:extLst>
              <a:ext uri="{FF2B5EF4-FFF2-40B4-BE49-F238E27FC236}">
                <a16:creationId xmlns:a16="http://schemas.microsoft.com/office/drawing/2014/main" id="{563BEF94-E144-9204-06F5-7CC969D04503}"/>
              </a:ext>
            </a:extLst>
          </p:cNvPr>
          <p:cNvPicPr>
            <a:picLocks noChangeAspect="1"/>
          </p:cNvPicPr>
          <p:nvPr/>
        </p:nvPicPr>
        <p:blipFill rotWithShape="1">
          <a:blip r:embed="rId5"/>
          <a:srcRect t="4126" b="33785"/>
          <a:stretch/>
        </p:blipFill>
        <p:spPr>
          <a:xfrm rot="16200000">
            <a:off x="-1331060" y="-878353"/>
            <a:ext cx="14328580" cy="5004232"/>
          </a:xfrm>
          <a:prstGeom prst="rect">
            <a:avLst/>
          </a:prstGeom>
        </p:spPr>
      </p:pic>
      <p:sp>
        <p:nvSpPr>
          <p:cNvPr id="6" name="TextBox 5">
            <a:extLst>
              <a:ext uri="{FF2B5EF4-FFF2-40B4-BE49-F238E27FC236}">
                <a16:creationId xmlns:a16="http://schemas.microsoft.com/office/drawing/2014/main" id="{45FC3E09-626C-09F8-9F31-FDDFA9BCFD13}"/>
              </a:ext>
            </a:extLst>
          </p:cNvPr>
          <p:cNvSpPr txBox="1"/>
          <p:nvPr/>
        </p:nvSpPr>
        <p:spPr>
          <a:xfrm rot="5400000">
            <a:off x="5986248"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
        <p:nvSpPr>
          <p:cNvPr id="10" name="TextBox 9">
            <a:extLst>
              <a:ext uri="{FF2B5EF4-FFF2-40B4-BE49-F238E27FC236}">
                <a16:creationId xmlns:a16="http://schemas.microsoft.com/office/drawing/2014/main" id="{9FC68F1A-87DB-77C7-DD90-5DD68BB614F6}"/>
              </a:ext>
            </a:extLst>
          </p:cNvPr>
          <p:cNvSpPr txBox="1"/>
          <p:nvPr/>
        </p:nvSpPr>
        <p:spPr>
          <a:xfrm>
            <a:off x="-404295" y="1631972"/>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AUDIENCE</a:t>
            </a:r>
          </a:p>
        </p:txBody>
      </p:sp>
      <p:sp>
        <p:nvSpPr>
          <p:cNvPr id="11" name="TextBox 10">
            <a:extLst>
              <a:ext uri="{FF2B5EF4-FFF2-40B4-BE49-F238E27FC236}">
                <a16:creationId xmlns:a16="http://schemas.microsoft.com/office/drawing/2014/main" id="{8B3B3098-ECF2-571F-DAD0-FB2BD470FF47}"/>
              </a:ext>
            </a:extLst>
          </p:cNvPr>
          <p:cNvSpPr txBox="1"/>
          <p:nvPr/>
        </p:nvSpPr>
        <p:spPr>
          <a:xfrm>
            <a:off x="-404296" y="2545548"/>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BACKGROUND</a:t>
            </a:r>
          </a:p>
        </p:txBody>
      </p:sp>
      <p:sp>
        <p:nvSpPr>
          <p:cNvPr id="12" name="TextBox 11">
            <a:extLst>
              <a:ext uri="{FF2B5EF4-FFF2-40B4-BE49-F238E27FC236}">
                <a16:creationId xmlns:a16="http://schemas.microsoft.com/office/drawing/2014/main" id="{8B5E8A97-65E0-249B-0E48-E7CB73EF9DB5}"/>
              </a:ext>
            </a:extLst>
          </p:cNvPr>
          <p:cNvSpPr txBox="1"/>
          <p:nvPr/>
        </p:nvSpPr>
        <p:spPr>
          <a:xfrm>
            <a:off x="-404296" y="3459124"/>
            <a:ext cx="5904855" cy="1107996"/>
          </a:xfrm>
          <a:prstGeom prst="rect">
            <a:avLst/>
          </a:prstGeom>
          <a:noFill/>
        </p:spPr>
        <p:txBody>
          <a:bodyPr wrap="square" rtlCol="0">
            <a:spAutoFit/>
          </a:bodyPr>
          <a:lstStyle/>
          <a:p>
            <a:pPr algn="r"/>
            <a:r>
              <a:rPr lang="en-US" sz="6600" dirty="0">
                <a:noFill/>
                <a:latin typeface="Impact" panose="020B0806030902050204" pitchFamily="34" charset="0"/>
              </a:rPr>
              <a:t>TIMEFRAME</a:t>
            </a:r>
          </a:p>
        </p:txBody>
      </p:sp>
      <p:sp>
        <p:nvSpPr>
          <p:cNvPr id="13" name="TextBox 12">
            <a:extLst>
              <a:ext uri="{FF2B5EF4-FFF2-40B4-BE49-F238E27FC236}">
                <a16:creationId xmlns:a16="http://schemas.microsoft.com/office/drawing/2014/main" id="{17A408C9-29B7-318D-231A-ACE9160F0D5B}"/>
              </a:ext>
            </a:extLst>
          </p:cNvPr>
          <p:cNvSpPr txBox="1"/>
          <p:nvPr/>
        </p:nvSpPr>
        <p:spPr>
          <a:xfrm>
            <a:off x="-404298" y="4372700"/>
            <a:ext cx="5904855" cy="1107996"/>
          </a:xfrm>
          <a:prstGeom prst="rect">
            <a:avLst/>
          </a:prstGeom>
          <a:noFill/>
        </p:spPr>
        <p:txBody>
          <a:bodyPr wrap="square" rtlCol="0">
            <a:spAutoFit/>
          </a:bodyPr>
          <a:lstStyle/>
          <a:p>
            <a:pPr algn="r"/>
            <a:r>
              <a:rPr lang="en-US" sz="6600" dirty="0">
                <a:noFill/>
                <a:latin typeface="Impact" panose="020B0806030902050204" pitchFamily="34" charset="0"/>
              </a:rPr>
              <a:t>STYLE</a:t>
            </a:r>
          </a:p>
        </p:txBody>
      </p:sp>
      <p:sp>
        <p:nvSpPr>
          <p:cNvPr id="18" name="TextBox 17">
            <a:extLst>
              <a:ext uri="{FF2B5EF4-FFF2-40B4-BE49-F238E27FC236}">
                <a16:creationId xmlns:a16="http://schemas.microsoft.com/office/drawing/2014/main" id="{DEE6E2F3-7E25-9A75-EBEF-5F09B8F87987}"/>
              </a:ext>
            </a:extLst>
          </p:cNvPr>
          <p:cNvSpPr txBox="1"/>
          <p:nvPr/>
        </p:nvSpPr>
        <p:spPr>
          <a:xfrm>
            <a:off x="-404296" y="4644224"/>
            <a:ext cx="5904855" cy="1107996"/>
          </a:xfrm>
          <a:prstGeom prst="rect">
            <a:avLst/>
          </a:prstGeom>
          <a:noFill/>
        </p:spPr>
        <p:txBody>
          <a:bodyPr wrap="square" rtlCol="0">
            <a:spAutoFit/>
          </a:bodyPr>
          <a:lstStyle/>
          <a:p>
            <a:pPr algn="r"/>
            <a:r>
              <a:rPr lang="en-US" sz="6600" dirty="0">
                <a:noFill/>
                <a:latin typeface="Impact" panose="020B0806030902050204" pitchFamily="34" charset="0"/>
              </a:rPr>
              <a:t>TIMEFRAME</a:t>
            </a:r>
          </a:p>
        </p:txBody>
      </p:sp>
    </p:spTree>
    <p:extLst>
      <p:ext uri="{BB962C8B-B14F-4D97-AF65-F5344CB8AC3E}">
        <p14:creationId xmlns:p14="http://schemas.microsoft.com/office/powerpoint/2010/main" val="243240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1990D4C-DC1E-B6A0-4010-4EF4D2306E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rot="5400000">
            <a:off x="-3583890" y="-4215738"/>
            <a:ext cx="16383504" cy="9215721"/>
          </a:xfrm>
          <a:prstGeom prst="rect">
            <a:avLst/>
          </a:prstGeom>
        </p:spPr>
      </p:pic>
      <p:pic>
        <p:nvPicPr>
          <p:cNvPr id="3" name="Picture 2">
            <a:extLst>
              <a:ext uri="{FF2B5EF4-FFF2-40B4-BE49-F238E27FC236}">
                <a16:creationId xmlns:a16="http://schemas.microsoft.com/office/drawing/2014/main" id="{EDBD824B-170C-0FC8-23F6-769843561630}"/>
              </a:ext>
            </a:extLst>
          </p:cNvPr>
          <p:cNvPicPr>
            <a:picLocks noChangeAspect="1"/>
          </p:cNvPicPr>
          <p:nvPr/>
        </p:nvPicPr>
        <p:blipFill rotWithShape="1">
          <a:blip r:embed="rId5"/>
          <a:srcRect t="4126" b="33785"/>
          <a:stretch/>
        </p:blipFill>
        <p:spPr>
          <a:xfrm rot="16200000">
            <a:off x="-1331060" y="-2109993"/>
            <a:ext cx="14328580" cy="5004232"/>
          </a:xfrm>
          <a:prstGeom prst="rect">
            <a:avLst/>
          </a:prstGeom>
        </p:spPr>
      </p:pic>
      <p:sp>
        <p:nvSpPr>
          <p:cNvPr id="6" name="TextBox 5">
            <a:extLst>
              <a:ext uri="{FF2B5EF4-FFF2-40B4-BE49-F238E27FC236}">
                <a16:creationId xmlns:a16="http://schemas.microsoft.com/office/drawing/2014/main" id="{C6601D81-D7D3-97E7-CB2D-EC4525F6313E}"/>
              </a:ext>
            </a:extLst>
          </p:cNvPr>
          <p:cNvSpPr txBox="1"/>
          <p:nvPr/>
        </p:nvSpPr>
        <p:spPr>
          <a:xfrm rot="5400000">
            <a:off x="5986248"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
        <p:nvSpPr>
          <p:cNvPr id="10" name="TextBox 9">
            <a:extLst>
              <a:ext uri="{FF2B5EF4-FFF2-40B4-BE49-F238E27FC236}">
                <a16:creationId xmlns:a16="http://schemas.microsoft.com/office/drawing/2014/main" id="{5C3FB8BD-C66A-DB5D-EC50-252C4837DC28}"/>
              </a:ext>
            </a:extLst>
          </p:cNvPr>
          <p:cNvSpPr txBox="1"/>
          <p:nvPr/>
        </p:nvSpPr>
        <p:spPr>
          <a:xfrm>
            <a:off x="-404295" y="1165923"/>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AUDIENCE</a:t>
            </a:r>
          </a:p>
        </p:txBody>
      </p:sp>
      <p:sp>
        <p:nvSpPr>
          <p:cNvPr id="11" name="TextBox 10">
            <a:extLst>
              <a:ext uri="{FF2B5EF4-FFF2-40B4-BE49-F238E27FC236}">
                <a16:creationId xmlns:a16="http://schemas.microsoft.com/office/drawing/2014/main" id="{95824689-05BB-17D7-DFFD-31AE712F178B}"/>
              </a:ext>
            </a:extLst>
          </p:cNvPr>
          <p:cNvSpPr txBox="1"/>
          <p:nvPr/>
        </p:nvSpPr>
        <p:spPr>
          <a:xfrm>
            <a:off x="-404296" y="2079499"/>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BACKGROUND</a:t>
            </a:r>
          </a:p>
        </p:txBody>
      </p:sp>
      <p:sp>
        <p:nvSpPr>
          <p:cNvPr id="12" name="TextBox 11">
            <a:extLst>
              <a:ext uri="{FF2B5EF4-FFF2-40B4-BE49-F238E27FC236}">
                <a16:creationId xmlns:a16="http://schemas.microsoft.com/office/drawing/2014/main" id="{0A62B617-F1BE-6EEB-C00D-02229A75380E}"/>
              </a:ext>
            </a:extLst>
          </p:cNvPr>
          <p:cNvSpPr txBox="1"/>
          <p:nvPr/>
        </p:nvSpPr>
        <p:spPr>
          <a:xfrm>
            <a:off x="-404296" y="2993075"/>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TIMEFRAME</a:t>
            </a:r>
          </a:p>
        </p:txBody>
      </p:sp>
      <p:sp>
        <p:nvSpPr>
          <p:cNvPr id="13" name="TextBox 12">
            <a:extLst>
              <a:ext uri="{FF2B5EF4-FFF2-40B4-BE49-F238E27FC236}">
                <a16:creationId xmlns:a16="http://schemas.microsoft.com/office/drawing/2014/main" id="{9C313FDE-B26F-6D76-ED05-95FD1B88F079}"/>
              </a:ext>
            </a:extLst>
          </p:cNvPr>
          <p:cNvSpPr txBox="1"/>
          <p:nvPr/>
        </p:nvSpPr>
        <p:spPr>
          <a:xfrm>
            <a:off x="-404298" y="3906651"/>
            <a:ext cx="5904855" cy="1107996"/>
          </a:xfrm>
          <a:prstGeom prst="rect">
            <a:avLst/>
          </a:prstGeom>
          <a:noFill/>
        </p:spPr>
        <p:txBody>
          <a:bodyPr wrap="square" rtlCol="0">
            <a:spAutoFit/>
          </a:bodyPr>
          <a:lstStyle/>
          <a:p>
            <a:pPr algn="r"/>
            <a:r>
              <a:rPr lang="en-US" sz="6600" dirty="0">
                <a:noFill/>
                <a:latin typeface="Impact" panose="020B0806030902050204" pitchFamily="34" charset="0"/>
              </a:rPr>
              <a:t>STYLE</a:t>
            </a:r>
          </a:p>
        </p:txBody>
      </p:sp>
    </p:spTree>
    <p:extLst>
      <p:ext uri="{BB962C8B-B14F-4D97-AF65-F5344CB8AC3E}">
        <p14:creationId xmlns:p14="http://schemas.microsoft.com/office/powerpoint/2010/main" val="177460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579446-D6E4-B4D6-7076-5288C9CB25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35000"/>
                    </a14:imgEffect>
                  </a14:imgLayer>
                </a14:imgProps>
              </a:ext>
            </a:extLst>
          </a:blip>
          <a:stretch>
            <a:fillRect/>
          </a:stretch>
        </p:blipFill>
        <p:spPr>
          <a:xfrm rot="5400000">
            <a:off x="-3583890" y="-7500434"/>
            <a:ext cx="16383504" cy="9215721"/>
          </a:xfrm>
          <a:prstGeom prst="rect">
            <a:avLst/>
          </a:prstGeom>
        </p:spPr>
      </p:pic>
      <p:sp>
        <p:nvSpPr>
          <p:cNvPr id="6" name="TextBox 5">
            <a:extLst>
              <a:ext uri="{FF2B5EF4-FFF2-40B4-BE49-F238E27FC236}">
                <a16:creationId xmlns:a16="http://schemas.microsoft.com/office/drawing/2014/main" id="{3FF4C5EF-D790-583C-1451-8DCEEDD3ABB0}"/>
              </a:ext>
            </a:extLst>
          </p:cNvPr>
          <p:cNvSpPr txBox="1"/>
          <p:nvPr/>
        </p:nvSpPr>
        <p:spPr>
          <a:xfrm>
            <a:off x="-404295" y="646784"/>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AUDIENCE</a:t>
            </a:r>
          </a:p>
        </p:txBody>
      </p:sp>
      <p:sp>
        <p:nvSpPr>
          <p:cNvPr id="11" name="TextBox 10">
            <a:extLst>
              <a:ext uri="{FF2B5EF4-FFF2-40B4-BE49-F238E27FC236}">
                <a16:creationId xmlns:a16="http://schemas.microsoft.com/office/drawing/2014/main" id="{E73B5625-4AC4-EEE3-FB12-125B77E6D6E4}"/>
              </a:ext>
            </a:extLst>
          </p:cNvPr>
          <p:cNvSpPr txBox="1"/>
          <p:nvPr/>
        </p:nvSpPr>
        <p:spPr>
          <a:xfrm>
            <a:off x="-404296" y="1560360"/>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BACKGROUND</a:t>
            </a:r>
          </a:p>
        </p:txBody>
      </p:sp>
      <p:sp>
        <p:nvSpPr>
          <p:cNvPr id="12" name="TextBox 11">
            <a:extLst>
              <a:ext uri="{FF2B5EF4-FFF2-40B4-BE49-F238E27FC236}">
                <a16:creationId xmlns:a16="http://schemas.microsoft.com/office/drawing/2014/main" id="{364D7236-E091-3F6A-084C-651B0DED2CB9}"/>
              </a:ext>
            </a:extLst>
          </p:cNvPr>
          <p:cNvSpPr txBox="1"/>
          <p:nvPr/>
        </p:nvSpPr>
        <p:spPr>
          <a:xfrm>
            <a:off x="-404296" y="2473936"/>
            <a:ext cx="5904855" cy="1107996"/>
          </a:xfrm>
          <a:prstGeom prst="rect">
            <a:avLst/>
          </a:prstGeom>
          <a:noFill/>
        </p:spPr>
        <p:txBody>
          <a:bodyPr wrap="square" rtlCol="0">
            <a:spAutoFit/>
          </a:bodyPr>
          <a:lstStyle/>
          <a:p>
            <a:pPr algn="r"/>
            <a:r>
              <a:rPr lang="en-US" sz="6600" dirty="0">
                <a:solidFill>
                  <a:schemeClr val="tx1">
                    <a:lumMod val="75000"/>
                    <a:lumOff val="25000"/>
                  </a:schemeClr>
                </a:solidFill>
                <a:latin typeface="Impact" panose="020B0806030902050204" pitchFamily="34" charset="0"/>
              </a:rPr>
              <a:t>TIMEFRAME</a:t>
            </a:r>
          </a:p>
        </p:txBody>
      </p:sp>
      <p:sp>
        <p:nvSpPr>
          <p:cNvPr id="13" name="TextBox 12">
            <a:extLst>
              <a:ext uri="{FF2B5EF4-FFF2-40B4-BE49-F238E27FC236}">
                <a16:creationId xmlns:a16="http://schemas.microsoft.com/office/drawing/2014/main" id="{E1B0D430-F871-78C7-3BC4-8170133B4182}"/>
              </a:ext>
            </a:extLst>
          </p:cNvPr>
          <p:cNvSpPr txBox="1"/>
          <p:nvPr/>
        </p:nvSpPr>
        <p:spPr>
          <a:xfrm>
            <a:off x="-404298" y="3387512"/>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STYLE</a:t>
            </a:r>
          </a:p>
        </p:txBody>
      </p:sp>
      <p:pic>
        <p:nvPicPr>
          <p:cNvPr id="5" name="Picture 4">
            <a:extLst>
              <a:ext uri="{FF2B5EF4-FFF2-40B4-BE49-F238E27FC236}">
                <a16:creationId xmlns:a16="http://schemas.microsoft.com/office/drawing/2014/main" id="{C1BC91F3-E468-9034-824D-D3E8F0FDB975}"/>
              </a:ext>
            </a:extLst>
          </p:cNvPr>
          <p:cNvPicPr>
            <a:picLocks noChangeAspect="1"/>
          </p:cNvPicPr>
          <p:nvPr/>
        </p:nvPicPr>
        <p:blipFill rotWithShape="1">
          <a:blip r:embed="rId5"/>
          <a:srcRect t="4126" b="33785"/>
          <a:stretch/>
        </p:blipFill>
        <p:spPr>
          <a:xfrm rot="16200000">
            <a:off x="-1331060" y="-4342513"/>
            <a:ext cx="14328580" cy="5004232"/>
          </a:xfrm>
          <a:prstGeom prst="rect">
            <a:avLst/>
          </a:prstGeom>
        </p:spPr>
      </p:pic>
      <p:sp>
        <p:nvSpPr>
          <p:cNvPr id="8" name="TextBox 7">
            <a:extLst>
              <a:ext uri="{FF2B5EF4-FFF2-40B4-BE49-F238E27FC236}">
                <a16:creationId xmlns:a16="http://schemas.microsoft.com/office/drawing/2014/main" id="{A5F2C2EE-A394-6E29-E489-3A454D3E6DA6}"/>
              </a:ext>
            </a:extLst>
          </p:cNvPr>
          <p:cNvSpPr txBox="1"/>
          <p:nvPr/>
        </p:nvSpPr>
        <p:spPr>
          <a:xfrm rot="5400000">
            <a:off x="5986248"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Tree>
    <p:extLst>
      <p:ext uri="{BB962C8B-B14F-4D97-AF65-F5344CB8AC3E}">
        <p14:creationId xmlns:p14="http://schemas.microsoft.com/office/powerpoint/2010/main" val="111085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327D1F-E7D3-DDD9-47C8-149CF235C0E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brightnessContrast bright="-48000"/>
                    </a14:imgEffect>
                  </a14:imgLayer>
                </a14:imgProps>
              </a:ext>
            </a:extLst>
          </a:blip>
          <a:stretch>
            <a:fillRect/>
          </a:stretch>
        </p:blipFill>
        <p:spPr>
          <a:xfrm rot="5400000">
            <a:off x="-3619751" y="-3407079"/>
            <a:ext cx="16383504" cy="9215721"/>
          </a:xfrm>
          <a:prstGeom prst="rect">
            <a:avLst/>
          </a:prstGeom>
        </p:spPr>
      </p:pic>
      <p:pic>
        <p:nvPicPr>
          <p:cNvPr id="5" name="Picture 4">
            <a:extLst>
              <a:ext uri="{FF2B5EF4-FFF2-40B4-BE49-F238E27FC236}">
                <a16:creationId xmlns:a16="http://schemas.microsoft.com/office/drawing/2014/main" id="{C1BC91F3-E468-9034-824D-D3E8F0FDB975}"/>
              </a:ext>
            </a:extLst>
          </p:cNvPr>
          <p:cNvPicPr>
            <a:picLocks noChangeAspect="1"/>
          </p:cNvPicPr>
          <p:nvPr/>
        </p:nvPicPr>
        <p:blipFill rotWithShape="1">
          <a:blip r:embed="rId5"/>
          <a:srcRect t="4126" b="33785"/>
          <a:stretch/>
        </p:blipFill>
        <p:spPr>
          <a:xfrm rot="16200000">
            <a:off x="4088094" y="1649535"/>
            <a:ext cx="5069632" cy="1770560"/>
          </a:xfrm>
          <a:prstGeom prst="rect">
            <a:avLst/>
          </a:prstGeom>
        </p:spPr>
      </p:pic>
      <p:sp>
        <p:nvSpPr>
          <p:cNvPr id="7" name="TextBox 6">
            <a:extLst>
              <a:ext uri="{FF2B5EF4-FFF2-40B4-BE49-F238E27FC236}">
                <a16:creationId xmlns:a16="http://schemas.microsoft.com/office/drawing/2014/main" id="{359EB847-7813-7FC9-E8D0-9385B3327223}"/>
              </a:ext>
            </a:extLst>
          </p:cNvPr>
          <p:cNvSpPr txBox="1"/>
          <p:nvPr/>
        </p:nvSpPr>
        <p:spPr>
          <a:xfrm rot="5400000">
            <a:off x="5190193" y="2187029"/>
            <a:ext cx="5405435" cy="769441"/>
          </a:xfrm>
          <a:prstGeom prst="rect">
            <a:avLst/>
          </a:prstGeom>
          <a:noFill/>
        </p:spPr>
        <p:txBody>
          <a:bodyPr wrap="square" rtlCol="0">
            <a:spAutoFit/>
          </a:bodyPr>
          <a:lstStyle/>
          <a:p>
            <a:pPr algn="ctr"/>
            <a:r>
              <a:rPr lang="en-US" sz="4400" dirty="0">
                <a:solidFill>
                  <a:schemeClr val="bg1"/>
                </a:solidFill>
                <a:latin typeface="Impact" panose="020B0806030902050204" pitchFamily="34" charset="0"/>
              </a:rPr>
              <a:t>4 KEYS OF REVELATION</a:t>
            </a:r>
          </a:p>
        </p:txBody>
      </p:sp>
      <p:sp>
        <p:nvSpPr>
          <p:cNvPr id="2" name="TextBox 1">
            <a:extLst>
              <a:ext uri="{FF2B5EF4-FFF2-40B4-BE49-F238E27FC236}">
                <a16:creationId xmlns:a16="http://schemas.microsoft.com/office/drawing/2014/main" id="{44F79A80-CD21-CB07-B8DC-302547A0A7AB}"/>
              </a:ext>
            </a:extLst>
          </p:cNvPr>
          <p:cNvSpPr txBox="1"/>
          <p:nvPr/>
        </p:nvSpPr>
        <p:spPr>
          <a:xfrm>
            <a:off x="-404295" y="646784"/>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AUDIENCE</a:t>
            </a:r>
          </a:p>
        </p:txBody>
      </p:sp>
      <p:sp>
        <p:nvSpPr>
          <p:cNvPr id="3" name="TextBox 2">
            <a:extLst>
              <a:ext uri="{FF2B5EF4-FFF2-40B4-BE49-F238E27FC236}">
                <a16:creationId xmlns:a16="http://schemas.microsoft.com/office/drawing/2014/main" id="{079BEC9C-24AC-BDF2-F928-AC7CBFC6D6BD}"/>
              </a:ext>
            </a:extLst>
          </p:cNvPr>
          <p:cNvSpPr txBox="1"/>
          <p:nvPr/>
        </p:nvSpPr>
        <p:spPr>
          <a:xfrm>
            <a:off x="-404296" y="1560360"/>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BACKGROUND</a:t>
            </a:r>
          </a:p>
        </p:txBody>
      </p:sp>
      <p:sp>
        <p:nvSpPr>
          <p:cNvPr id="4" name="TextBox 3">
            <a:extLst>
              <a:ext uri="{FF2B5EF4-FFF2-40B4-BE49-F238E27FC236}">
                <a16:creationId xmlns:a16="http://schemas.microsoft.com/office/drawing/2014/main" id="{59ABA9C2-5FA3-BF6F-AB23-C23E727CBD25}"/>
              </a:ext>
            </a:extLst>
          </p:cNvPr>
          <p:cNvSpPr txBox="1"/>
          <p:nvPr/>
        </p:nvSpPr>
        <p:spPr>
          <a:xfrm>
            <a:off x="-404296" y="2473936"/>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TIMEFRAME</a:t>
            </a:r>
          </a:p>
        </p:txBody>
      </p:sp>
      <p:sp>
        <p:nvSpPr>
          <p:cNvPr id="8" name="TextBox 7">
            <a:extLst>
              <a:ext uri="{FF2B5EF4-FFF2-40B4-BE49-F238E27FC236}">
                <a16:creationId xmlns:a16="http://schemas.microsoft.com/office/drawing/2014/main" id="{2289D05D-8C0E-FA4E-77D3-6FEF659BB80F}"/>
              </a:ext>
            </a:extLst>
          </p:cNvPr>
          <p:cNvSpPr txBox="1"/>
          <p:nvPr/>
        </p:nvSpPr>
        <p:spPr>
          <a:xfrm>
            <a:off x="-404298" y="3387512"/>
            <a:ext cx="5904855" cy="1107996"/>
          </a:xfrm>
          <a:prstGeom prst="rect">
            <a:avLst/>
          </a:prstGeom>
          <a:noFill/>
        </p:spPr>
        <p:txBody>
          <a:bodyPr wrap="square" rtlCol="0">
            <a:spAutoFit/>
          </a:bodyPr>
          <a:lstStyle/>
          <a:p>
            <a:pPr algn="r"/>
            <a:r>
              <a:rPr lang="en-US" sz="6600" dirty="0">
                <a:solidFill>
                  <a:schemeClr val="bg1"/>
                </a:solidFill>
                <a:latin typeface="Impact" panose="020B0806030902050204" pitchFamily="34" charset="0"/>
              </a:rPr>
              <a:t>STYLE</a:t>
            </a:r>
          </a:p>
        </p:txBody>
      </p:sp>
    </p:spTree>
    <p:extLst>
      <p:ext uri="{BB962C8B-B14F-4D97-AF65-F5344CB8AC3E}">
        <p14:creationId xmlns:p14="http://schemas.microsoft.com/office/powerpoint/2010/main" val="1306819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5373"/>
            <a:ext cx="7946177" cy="3059250"/>
          </a:xfrm>
        </p:spPr>
        <p:txBody>
          <a:bodyPr vert="horz" lIns="91440" tIns="45720" rIns="91440" bIns="45720" rtlCol="0">
            <a:noAutofit/>
          </a:bodyPr>
          <a:lstStyle/>
          <a:p>
            <a:r>
              <a:rPr lang="en-US" b="1" dirty="0">
                <a:solidFill>
                  <a:schemeClr val="bg1"/>
                </a:solidFill>
                <a:latin typeface="FRUTIGER LT 57 CONDENSED" panose="02000503000000000000" pitchFamily="2" charset="0"/>
                <a:cs typeface="Corbel"/>
              </a:rPr>
              <a:t>1:1 – “bond-servants”</a:t>
            </a:r>
          </a:p>
          <a:p>
            <a:r>
              <a:rPr lang="en-US" b="1" dirty="0">
                <a:solidFill>
                  <a:schemeClr val="bg1"/>
                </a:solidFill>
                <a:latin typeface="FRUTIGER LT 57 CONDENSED" panose="02000503000000000000" pitchFamily="2" charset="0"/>
                <a:cs typeface="Corbel"/>
              </a:rPr>
              <a:t>1:4 – “to the seven churches that are in Asia”</a:t>
            </a:r>
          </a:p>
          <a:p>
            <a:r>
              <a:rPr lang="en-US" b="1" dirty="0">
                <a:solidFill>
                  <a:schemeClr val="bg1"/>
                </a:solidFill>
                <a:latin typeface="FRUTIGER LT 57 CONDENSED" panose="02000503000000000000" pitchFamily="2" charset="0"/>
                <a:cs typeface="Corbel"/>
              </a:rPr>
              <a:t>1:11 – The Churches listed</a:t>
            </a:r>
          </a:p>
          <a:p>
            <a:pPr lvl="1"/>
            <a:r>
              <a:rPr lang="en-US" sz="2000" dirty="0">
                <a:solidFill>
                  <a:schemeClr val="bg1"/>
                </a:solidFill>
                <a:latin typeface="FRUTIGER LT 57 CONDENSED" panose="02000503000000000000" pitchFamily="2" charset="0"/>
              </a:rPr>
              <a:t>Ephesus, Smyrna, Pergamum, Thyatira, Sardis, Philadelphia, &amp; Laodicea.</a:t>
            </a:r>
          </a:p>
          <a:p>
            <a:pPr lvl="1"/>
            <a:endParaRPr lang="en-US" sz="2000" dirty="0"/>
          </a:p>
        </p:txBody>
      </p:sp>
      <p:sp>
        <p:nvSpPr>
          <p:cNvPr id="7" name="TextBox 6">
            <a:extLst>
              <a:ext uri="{FF2B5EF4-FFF2-40B4-BE49-F238E27FC236}">
                <a16:creationId xmlns:a16="http://schemas.microsoft.com/office/drawing/2014/main" id="{05F825CE-66CC-10C3-CA01-071FD4AD4A48}"/>
              </a:ext>
            </a:extLst>
          </p:cNvPr>
          <p:cNvSpPr txBox="1"/>
          <p:nvPr/>
        </p:nvSpPr>
        <p:spPr>
          <a:xfrm>
            <a:off x="1237669" y="133378"/>
            <a:ext cx="5904855" cy="830997"/>
          </a:xfrm>
          <a:prstGeom prst="rect">
            <a:avLst/>
          </a:prstGeom>
          <a:noFill/>
        </p:spPr>
        <p:txBody>
          <a:bodyPr wrap="square" rtlCol="0">
            <a:spAutoFit/>
          </a:bodyPr>
          <a:lstStyle/>
          <a:p>
            <a:pPr algn="r"/>
            <a:r>
              <a:rPr lang="en-US" sz="4800" dirty="0">
                <a:solidFill>
                  <a:schemeClr val="bg1"/>
                </a:solidFill>
                <a:latin typeface="Impact" panose="020B0806030902050204" pitchFamily="34" charset="0"/>
              </a:rPr>
              <a:t>AUDIENCE</a:t>
            </a:r>
          </a:p>
        </p:txBody>
      </p:sp>
      <p:pic>
        <p:nvPicPr>
          <p:cNvPr id="8" name="Picture 7">
            <a:extLst>
              <a:ext uri="{FF2B5EF4-FFF2-40B4-BE49-F238E27FC236}">
                <a16:creationId xmlns:a16="http://schemas.microsoft.com/office/drawing/2014/main" id="{EB86D4FE-1E51-ABD0-FF83-EA2E3EB5C0D5}"/>
              </a:ext>
            </a:extLst>
          </p:cNvPr>
          <p:cNvPicPr>
            <a:picLocks noChangeAspect="1"/>
          </p:cNvPicPr>
          <p:nvPr/>
        </p:nvPicPr>
        <p:blipFill rotWithShape="1">
          <a:blip r:embed="rId2"/>
          <a:srcRect t="4126" b="33785"/>
          <a:stretch/>
        </p:blipFill>
        <p:spPr>
          <a:xfrm rot="16200000">
            <a:off x="4613016" y="1117907"/>
            <a:ext cx="7881603" cy="2752636"/>
          </a:xfrm>
          <a:prstGeom prst="rect">
            <a:avLst/>
          </a:prstGeom>
        </p:spPr>
      </p:pic>
    </p:spTree>
    <p:extLst>
      <p:ext uri="{BB962C8B-B14F-4D97-AF65-F5344CB8AC3E}">
        <p14:creationId xmlns:p14="http://schemas.microsoft.com/office/powerpoint/2010/main" val="107754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vel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Revelation.thmx</Template>
  <TotalTime>338</TotalTime>
  <Words>1171</Words>
  <Application>Microsoft Macintosh PowerPoint</Application>
  <PresentationFormat>On-screen Show (16:9)</PresentationFormat>
  <Paragraphs>148</Paragraphs>
  <Slides>22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FRUTIGER LT 57 CONDENSED</vt:lpstr>
      <vt:lpstr>Arial</vt:lpstr>
      <vt:lpstr>Impact</vt:lpstr>
      <vt:lpstr>Revelation</vt:lpstr>
      <vt:lpstr>PowerPoint Presentation</vt:lpstr>
      <vt:lpstr>Class Schedule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A&amp;M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Chesser</dc:creator>
  <cp:lastModifiedBy>Cody Chesser</cp:lastModifiedBy>
  <cp:revision>23</cp:revision>
  <dcterms:created xsi:type="dcterms:W3CDTF">2016-02-26T20:37:28Z</dcterms:created>
  <dcterms:modified xsi:type="dcterms:W3CDTF">2024-10-10T17:20:03Z</dcterms:modified>
</cp:coreProperties>
</file>