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4" r:id="rId1"/>
  </p:sldMasterIdLst>
  <p:notesMasterIdLst>
    <p:notesMasterId r:id="rId16"/>
  </p:notesMasterIdLst>
  <p:sldIdLst>
    <p:sldId id="257" r:id="rId2"/>
    <p:sldId id="287" r:id="rId3"/>
    <p:sldId id="288"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orbel" panose="020B0503020204020204" pitchFamily="34" charset="0"/>
      <p:regular r:id="rId21"/>
      <p:bold r:id="rId22"/>
      <p:italic r:id="rId23"/>
      <p:boldItalic r:id="rId24"/>
    </p:embeddedFont>
    <p:embeddedFont>
      <p:font typeface="FRUTIGER LT 57 CONDENSED" panose="02000503000000000000" pitchFamily="2" charset="0"/>
      <p:regular r:id="rId25"/>
    </p:embeddedFont>
    <p:embeddedFont>
      <p:font typeface="Impact" panose="020B0806030902050204" pitchFamily="3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05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p:restoredTop sz="93076"/>
  </p:normalViewPr>
  <p:slideViewPr>
    <p:cSldViewPr snapToGrid="0" snapToObjects="1">
      <p:cViewPr varScale="1">
        <p:scale>
          <a:sx n="122" d="100"/>
          <a:sy n="122" d="100"/>
        </p:scale>
        <p:origin x="72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E892E1-C40A-7C4A-83F0-3ACB07744BA5}" type="datetimeFigureOut">
              <a:rPr lang="en-US" smtClean="0"/>
              <a:t>10/10/24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6FA77-5908-D045-9AC3-AB42E46D34B4}" type="slidenum">
              <a:rPr lang="en-US" smtClean="0"/>
              <a:t>‹#›</a:t>
            </a:fld>
            <a:endParaRPr lang="en-US"/>
          </a:p>
        </p:txBody>
      </p:sp>
    </p:spTree>
    <p:extLst>
      <p:ext uri="{BB962C8B-B14F-4D97-AF65-F5344CB8AC3E}">
        <p14:creationId xmlns:p14="http://schemas.microsoft.com/office/powerpoint/2010/main" val="1532379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a:spcBef>
                <a:spcPts val="0"/>
              </a:spcBef>
              <a:spcAft>
                <a:spcPts val="0"/>
              </a:spcAft>
            </a:pPr>
            <a:r>
              <a:rPr lang="en-US" sz="1200" dirty="0">
                <a:effectLst/>
                <a:latin typeface="Calibri" charset="0"/>
              </a:rPr>
              <a:t>THE KEYS</a:t>
            </a:r>
          </a:p>
          <a:p>
            <a:pPr marL="342900" marR="0">
              <a:spcBef>
                <a:spcPts val="0"/>
              </a:spcBef>
              <a:spcAft>
                <a:spcPts val="0"/>
              </a:spcAft>
            </a:pPr>
            <a:r>
              <a:rPr lang="en-US" sz="1200" dirty="0">
                <a:effectLst/>
                <a:latin typeface="Calibri" charset="0"/>
              </a:rPr>
              <a:t> </a:t>
            </a:r>
          </a:p>
          <a:p>
            <a:pPr marL="342900" rtl="0" fontAlgn="ctr">
              <a:spcBef>
                <a:spcPts val="0"/>
              </a:spcBef>
              <a:spcAft>
                <a:spcPts val="0"/>
              </a:spcAft>
              <a:buFont typeface="+mj-lt"/>
              <a:buAutoNum type="arabicPeriod"/>
            </a:pPr>
            <a:r>
              <a:rPr lang="en-US" sz="1200" b="0" i="0" dirty="0">
                <a:effectLst/>
                <a:latin typeface="Calibri" charset="0"/>
              </a:rPr>
              <a:t>Revelation does seem like one confusing puzzle for many who study it. </a:t>
            </a:r>
          </a:p>
          <a:p>
            <a:pPr marL="342900" marR="0">
              <a:spcBef>
                <a:spcPts val="0"/>
              </a:spcBef>
              <a:spcAft>
                <a:spcPts val="0"/>
              </a:spcAft>
            </a:pPr>
            <a:r>
              <a:rPr lang="en-US" sz="1200" dirty="0">
                <a:effectLst/>
                <a:latin typeface="Calibri" charset="0"/>
              </a:rPr>
              <a:t> </a:t>
            </a:r>
          </a:p>
          <a:p>
            <a:pPr marL="685800" rtl="0" fontAlgn="ctr">
              <a:spcBef>
                <a:spcPts val="0"/>
              </a:spcBef>
              <a:spcAft>
                <a:spcPts val="0"/>
              </a:spcAft>
              <a:buFont typeface="+mj-lt"/>
              <a:buAutoNum type="alphaLcPeriod"/>
            </a:pPr>
            <a:r>
              <a:rPr lang="en-US" sz="1200" b="0" i="0" dirty="0">
                <a:effectLst/>
                <a:latin typeface="Calibri" charset="0"/>
              </a:rPr>
              <a:t>However, there are some principles that will help us put that puzzle together and unlock some of the mystery of the book for us, if we will allow these principles to guide us in our study. </a:t>
            </a:r>
          </a:p>
          <a:p>
            <a:pPr marL="685800" rtl="0" fontAlgn="ctr">
              <a:spcBef>
                <a:spcPts val="0"/>
              </a:spcBef>
              <a:spcAft>
                <a:spcPts val="0"/>
              </a:spcAft>
              <a:buFont typeface="+mj-lt"/>
              <a:buAutoNum type="alphaLcPeriod"/>
            </a:pPr>
            <a:r>
              <a:rPr lang="en-US" sz="1200" b="0" i="0" dirty="0">
                <a:effectLst/>
                <a:latin typeface="Calibri" charset="0"/>
              </a:rPr>
              <a:t>All of these principles can actually be found in the first chapter.  </a:t>
            </a:r>
          </a:p>
        </p:txBody>
      </p:sp>
      <p:sp>
        <p:nvSpPr>
          <p:cNvPr id="4" name="Slide Number Placeholder 3"/>
          <p:cNvSpPr>
            <a:spLocks noGrp="1"/>
          </p:cNvSpPr>
          <p:nvPr>
            <p:ph type="sldNum" sz="quarter" idx="10"/>
          </p:nvPr>
        </p:nvSpPr>
        <p:spPr/>
        <p:txBody>
          <a:bodyPr/>
          <a:lstStyle/>
          <a:p>
            <a:fld id="{F33D8593-7B26-D443-8027-93F50D676C28}" type="slidenum">
              <a:rPr lang="en-US" smtClean="0"/>
              <a:t>2</a:t>
            </a:fld>
            <a:endParaRPr lang="en-US"/>
          </a:p>
        </p:txBody>
      </p:sp>
    </p:spTree>
    <p:extLst>
      <p:ext uri="{BB962C8B-B14F-4D97-AF65-F5344CB8AC3E}">
        <p14:creationId xmlns:p14="http://schemas.microsoft.com/office/powerpoint/2010/main" val="1932769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8BBEA0-6ABB-464C-8BBD-CB2A634A80B0}" type="datetimeFigureOut">
              <a:rPr lang="en-US" smtClean="0"/>
              <a:t>10/10/24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F87AC-B6D1-1846-9F81-398D18CBAACD}" type="slidenum">
              <a:rPr lang="en-US" smtClean="0"/>
              <a:t>‹#›</a:t>
            </a:fld>
            <a:endParaRPr lang="en-US"/>
          </a:p>
        </p:txBody>
      </p:sp>
    </p:spTree>
    <p:extLst>
      <p:ext uri="{BB962C8B-B14F-4D97-AF65-F5344CB8AC3E}">
        <p14:creationId xmlns:p14="http://schemas.microsoft.com/office/powerpoint/2010/main" val="27536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8BBEA0-6ABB-464C-8BBD-CB2A634A80B0}" type="datetimeFigureOut">
              <a:rPr lang="en-US" smtClean="0"/>
              <a:t>10/10/24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F87AC-B6D1-1846-9F81-398D18CBAACD}" type="slidenum">
              <a:rPr lang="en-US" smtClean="0"/>
              <a:t>‹#›</a:t>
            </a:fld>
            <a:endParaRPr lang="en-US"/>
          </a:p>
        </p:txBody>
      </p:sp>
    </p:spTree>
    <p:extLst>
      <p:ext uri="{BB962C8B-B14F-4D97-AF65-F5344CB8AC3E}">
        <p14:creationId xmlns:p14="http://schemas.microsoft.com/office/powerpoint/2010/main" val="53858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8BBEA0-6ABB-464C-8BBD-CB2A634A80B0}" type="datetimeFigureOut">
              <a:rPr lang="en-US" smtClean="0"/>
              <a:t>10/10/24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F87AC-B6D1-1846-9F81-398D18CBAACD}" type="slidenum">
              <a:rPr lang="en-US" smtClean="0"/>
              <a:t>‹#›</a:t>
            </a:fld>
            <a:endParaRPr lang="en-US"/>
          </a:p>
        </p:txBody>
      </p:sp>
    </p:spTree>
    <p:extLst>
      <p:ext uri="{BB962C8B-B14F-4D97-AF65-F5344CB8AC3E}">
        <p14:creationId xmlns:p14="http://schemas.microsoft.com/office/powerpoint/2010/main" val="36220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8BBEA0-6ABB-464C-8BBD-CB2A634A80B0}" type="datetimeFigureOut">
              <a:rPr lang="en-US" smtClean="0"/>
              <a:t>10/10/24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F87AC-B6D1-1846-9F81-398D18CBAACD}" type="slidenum">
              <a:rPr lang="en-US" smtClean="0"/>
              <a:t>‹#›</a:t>
            </a:fld>
            <a:endParaRPr lang="en-US"/>
          </a:p>
        </p:txBody>
      </p:sp>
    </p:spTree>
    <p:extLst>
      <p:ext uri="{BB962C8B-B14F-4D97-AF65-F5344CB8AC3E}">
        <p14:creationId xmlns:p14="http://schemas.microsoft.com/office/powerpoint/2010/main" val="29589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8BBEA0-6ABB-464C-8BBD-CB2A634A80B0}" type="datetimeFigureOut">
              <a:rPr lang="en-US" smtClean="0"/>
              <a:t>10/10/24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F87AC-B6D1-1846-9F81-398D18CBAACD}" type="slidenum">
              <a:rPr lang="en-US" smtClean="0"/>
              <a:t>‹#›</a:t>
            </a:fld>
            <a:endParaRPr lang="en-US"/>
          </a:p>
        </p:txBody>
      </p:sp>
    </p:spTree>
    <p:extLst>
      <p:ext uri="{BB962C8B-B14F-4D97-AF65-F5344CB8AC3E}">
        <p14:creationId xmlns:p14="http://schemas.microsoft.com/office/powerpoint/2010/main" val="165578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8BBEA0-6ABB-464C-8BBD-CB2A634A80B0}" type="datetimeFigureOut">
              <a:rPr lang="en-US" smtClean="0"/>
              <a:t>10/10/24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F87AC-B6D1-1846-9F81-398D18CBAACD}" type="slidenum">
              <a:rPr lang="en-US" smtClean="0"/>
              <a:t>‹#›</a:t>
            </a:fld>
            <a:endParaRPr lang="en-US"/>
          </a:p>
        </p:txBody>
      </p:sp>
    </p:spTree>
    <p:extLst>
      <p:ext uri="{BB962C8B-B14F-4D97-AF65-F5344CB8AC3E}">
        <p14:creationId xmlns:p14="http://schemas.microsoft.com/office/powerpoint/2010/main" val="162516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8BBEA0-6ABB-464C-8BBD-CB2A634A80B0}" type="datetimeFigureOut">
              <a:rPr lang="en-US" smtClean="0"/>
              <a:t>10/10/24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F87AC-B6D1-1846-9F81-398D18CBAACD}" type="slidenum">
              <a:rPr lang="en-US" smtClean="0"/>
              <a:t>‹#›</a:t>
            </a:fld>
            <a:endParaRPr lang="en-US"/>
          </a:p>
        </p:txBody>
      </p:sp>
    </p:spTree>
    <p:extLst>
      <p:ext uri="{BB962C8B-B14F-4D97-AF65-F5344CB8AC3E}">
        <p14:creationId xmlns:p14="http://schemas.microsoft.com/office/powerpoint/2010/main" val="23450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8BBEA0-6ABB-464C-8BBD-CB2A634A80B0}" type="datetimeFigureOut">
              <a:rPr lang="en-US" smtClean="0"/>
              <a:t>10/10/24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F87AC-B6D1-1846-9F81-398D18CBAACD}" type="slidenum">
              <a:rPr lang="en-US" smtClean="0"/>
              <a:t>‹#›</a:t>
            </a:fld>
            <a:endParaRPr lang="en-US"/>
          </a:p>
        </p:txBody>
      </p:sp>
    </p:spTree>
    <p:extLst>
      <p:ext uri="{BB962C8B-B14F-4D97-AF65-F5344CB8AC3E}">
        <p14:creationId xmlns:p14="http://schemas.microsoft.com/office/powerpoint/2010/main" val="68983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8BBEA0-6ABB-464C-8BBD-CB2A634A80B0}" type="datetimeFigureOut">
              <a:rPr lang="en-US" smtClean="0"/>
              <a:t>10/10/24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F87AC-B6D1-1846-9F81-398D18CBAACD}" type="slidenum">
              <a:rPr lang="en-US" smtClean="0"/>
              <a:t>‹#›</a:t>
            </a:fld>
            <a:endParaRPr lang="en-US"/>
          </a:p>
        </p:txBody>
      </p:sp>
    </p:spTree>
    <p:extLst>
      <p:ext uri="{BB962C8B-B14F-4D97-AF65-F5344CB8AC3E}">
        <p14:creationId xmlns:p14="http://schemas.microsoft.com/office/powerpoint/2010/main" val="190008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C8BBEA0-6ABB-464C-8BBD-CB2A634A80B0}" type="datetimeFigureOut">
              <a:rPr lang="en-US" smtClean="0"/>
              <a:t>10/10/24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F87AC-B6D1-1846-9F81-398D18CBAACD}" type="slidenum">
              <a:rPr lang="en-US" smtClean="0"/>
              <a:t>‹#›</a:t>
            </a:fld>
            <a:endParaRPr lang="en-US"/>
          </a:p>
        </p:txBody>
      </p:sp>
    </p:spTree>
    <p:extLst>
      <p:ext uri="{BB962C8B-B14F-4D97-AF65-F5344CB8AC3E}">
        <p14:creationId xmlns:p14="http://schemas.microsoft.com/office/powerpoint/2010/main" val="163365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C8BBEA0-6ABB-464C-8BBD-CB2A634A80B0}" type="datetimeFigureOut">
              <a:rPr lang="en-US" smtClean="0"/>
              <a:t>10/10/24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F87AC-B6D1-1846-9F81-398D18CBAACD}" type="slidenum">
              <a:rPr lang="en-US" smtClean="0"/>
              <a:t>‹#›</a:t>
            </a:fld>
            <a:endParaRPr lang="en-US"/>
          </a:p>
        </p:txBody>
      </p:sp>
    </p:spTree>
    <p:extLst>
      <p:ext uri="{BB962C8B-B14F-4D97-AF65-F5344CB8AC3E}">
        <p14:creationId xmlns:p14="http://schemas.microsoft.com/office/powerpoint/2010/main" val="125527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CC8BBEA0-6ABB-464C-8BBD-CB2A634A80B0}" type="datetimeFigureOut">
              <a:rPr lang="en-US" smtClean="0"/>
              <a:t>10/10/24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BBF87AC-B6D1-1846-9F81-398D18CBAACD}" type="slidenum">
              <a:rPr lang="en-US" smtClean="0"/>
              <a:t>‹#›</a:t>
            </a:fld>
            <a:endParaRPr lang="en-US"/>
          </a:p>
        </p:txBody>
      </p:sp>
    </p:spTree>
    <p:extLst>
      <p:ext uri="{BB962C8B-B14F-4D97-AF65-F5344CB8AC3E}">
        <p14:creationId xmlns:p14="http://schemas.microsoft.com/office/powerpoint/2010/main" val="7086463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9565553"/>
      </p:ext>
    </p:extLst>
  </p:cSld>
  <p:clrMapOvr>
    <a:masterClrMapping/>
  </p:clrMapOvr>
  <mc:AlternateContent xmlns:mc="http://schemas.openxmlformats.org/markup-compatibility/2006" xmlns:p14="http://schemas.microsoft.com/office/powerpoint/2010/main">
    <mc:Choice Requires="p14">
      <p:transition spd="slow" p14:dur="2500">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284" y="274639"/>
            <a:ext cx="7445115" cy="1143000"/>
          </a:xfrm>
        </p:spPr>
        <p:txBody>
          <a:bodyPr vert="horz" lIns="91440" tIns="45720" rIns="91440" bIns="45720" rtlCol="0" anchor="ctr">
            <a:normAutofit/>
          </a:bodyPr>
          <a:lstStyle/>
          <a:p>
            <a:r>
              <a:rPr lang="en-US" dirty="0">
                <a:solidFill>
                  <a:schemeClr val="bg1"/>
                </a:solidFill>
                <a:latin typeface="Impact" panose="020B0806030902050204" pitchFamily="34" charset="0"/>
              </a:rPr>
              <a:t>The Enemies</a:t>
            </a:r>
          </a:p>
        </p:txBody>
      </p:sp>
      <p:sp>
        <p:nvSpPr>
          <p:cNvPr id="3" name="Content Placeholder 2"/>
          <p:cNvSpPr>
            <a:spLocks noGrp="1"/>
          </p:cNvSpPr>
          <p:nvPr>
            <p:ph idx="1"/>
          </p:nvPr>
        </p:nvSpPr>
        <p:spPr>
          <a:xfrm>
            <a:off x="609600" y="1918741"/>
            <a:ext cx="10972800" cy="4207423"/>
          </a:xfrm>
        </p:spPr>
        <p:txBody>
          <a:bodyPr vert="horz" lIns="91440" tIns="45720" rIns="91440" bIns="45720" rtlCol="0">
            <a:noAutofit/>
          </a:bodyPr>
          <a:lstStyle/>
          <a:p>
            <a:pPr marL="0" indent="0">
              <a:spcBef>
                <a:spcPts val="0"/>
              </a:spcBef>
              <a:buNone/>
            </a:pPr>
            <a:r>
              <a:rPr lang="en-US" sz="4000" dirty="0">
                <a:solidFill>
                  <a:schemeClr val="bg1"/>
                </a:solidFill>
                <a:latin typeface="FRUTIGER LT 57 CONDENSED" panose="02000503000000000000" pitchFamily="2" charset="0"/>
              </a:rPr>
              <a:t>Scene 1)	Wants to devour the child of a pregnant woman</a:t>
            </a:r>
          </a:p>
          <a:p>
            <a:pPr marL="0" indent="0">
              <a:spcBef>
                <a:spcPts val="0"/>
              </a:spcBef>
              <a:buNone/>
            </a:pPr>
            <a:endParaRPr lang="en-US" sz="4000" dirty="0">
              <a:solidFill>
                <a:schemeClr val="bg1"/>
              </a:solidFill>
              <a:latin typeface="FRUTIGER LT 57 CONDENSED" panose="02000503000000000000" pitchFamily="2" charset="0"/>
            </a:endParaRPr>
          </a:p>
          <a:p>
            <a:pPr marL="0" indent="0">
              <a:spcBef>
                <a:spcPts val="0"/>
              </a:spcBef>
              <a:buNone/>
            </a:pPr>
            <a:r>
              <a:rPr lang="en-US" sz="4000" dirty="0">
                <a:solidFill>
                  <a:schemeClr val="bg1"/>
                </a:solidFill>
                <a:latin typeface="FRUTIGER LT 57 CONDENSED" panose="02000503000000000000" pitchFamily="2" charset="0"/>
              </a:rPr>
              <a:t>Scene 2) Wages war with Michael and his angels</a:t>
            </a:r>
          </a:p>
          <a:p>
            <a:pPr marL="0" indent="0">
              <a:spcBef>
                <a:spcPts val="0"/>
              </a:spcBef>
              <a:buNone/>
            </a:pPr>
            <a:endParaRPr lang="en-US" sz="4000" dirty="0">
              <a:solidFill>
                <a:schemeClr val="bg1"/>
              </a:solidFill>
              <a:latin typeface="FRUTIGER LT 57 CONDENSED" panose="02000503000000000000" pitchFamily="2" charset="0"/>
            </a:endParaRPr>
          </a:p>
          <a:p>
            <a:pPr marL="0" indent="0">
              <a:spcBef>
                <a:spcPts val="0"/>
              </a:spcBef>
              <a:buNone/>
            </a:pPr>
            <a:r>
              <a:rPr lang="en-US" sz="4000" dirty="0">
                <a:solidFill>
                  <a:schemeClr val="bg1"/>
                </a:solidFill>
                <a:latin typeface="FRUTIGER LT 57 CONDENSED" panose="02000503000000000000" pitchFamily="2" charset="0"/>
              </a:rPr>
              <a:t>Scene 3) Wages war with the woman &amp; her offspring</a:t>
            </a:r>
          </a:p>
        </p:txBody>
      </p:sp>
      <p:sp>
        <p:nvSpPr>
          <p:cNvPr id="4" name="Title 1"/>
          <p:cNvSpPr txBox="1">
            <a:spLocks/>
          </p:cNvSpPr>
          <p:nvPr/>
        </p:nvSpPr>
        <p:spPr>
          <a:xfrm>
            <a:off x="4994221" y="805627"/>
            <a:ext cx="7445115" cy="1143000"/>
          </a:xfrm>
          <a:prstGeom prst="rect">
            <a:avLst/>
          </a:prstGeom>
        </p:spPr>
        <p:txBody>
          <a:bodyPr vert="horz" lIns="91440" tIns="45720" rIns="91440" bIns="45720" rtlCol="0" anchor="ctr">
            <a:normAutofit/>
          </a:bodyPr>
          <a:lstStyle>
            <a:defPPr>
              <a:defRPr lang="en-US"/>
            </a:defPPr>
            <a:lvl1pPr algn="ctr" defTabSz="609585">
              <a:spcBef>
                <a:spcPct val="0"/>
              </a:spcBef>
              <a:buNone/>
              <a:defRPr sz="3600">
                <a:solidFill>
                  <a:schemeClr val="bg1"/>
                </a:solidFill>
                <a:latin typeface="FRUTIGER LT 57 CONDENSED" panose="02000503000000000000" pitchFamily="2" charset="0"/>
                <a:ea typeface="+mj-ea"/>
                <a:cs typeface="+mj-cs"/>
              </a:defRPr>
            </a:lvl1pPr>
          </a:lstStyle>
          <a:p>
            <a:r>
              <a:rPr lang="en-US" dirty="0"/>
              <a:t>Chapter 12</a:t>
            </a:r>
          </a:p>
        </p:txBody>
      </p:sp>
    </p:spTree>
    <p:extLst>
      <p:ext uri="{BB962C8B-B14F-4D97-AF65-F5344CB8AC3E}">
        <p14:creationId xmlns:p14="http://schemas.microsoft.com/office/powerpoint/2010/main" val="178232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284" y="274639"/>
            <a:ext cx="7445115" cy="1143000"/>
          </a:xfrm>
        </p:spPr>
        <p:txBody>
          <a:bodyPr vert="horz" lIns="91440" tIns="45720" rIns="91440" bIns="45720" rtlCol="0" anchor="ctr">
            <a:normAutofit/>
          </a:bodyPr>
          <a:lstStyle/>
          <a:p>
            <a:r>
              <a:rPr lang="en-US" dirty="0">
                <a:solidFill>
                  <a:schemeClr val="bg1"/>
                </a:solidFill>
                <a:latin typeface="Impact" panose="020B0806030902050204" pitchFamily="34" charset="0"/>
              </a:rPr>
              <a:t>The Enemies</a:t>
            </a:r>
          </a:p>
        </p:txBody>
      </p:sp>
      <p:sp>
        <p:nvSpPr>
          <p:cNvPr id="3" name="Content Placeholder 2"/>
          <p:cNvSpPr>
            <a:spLocks noGrp="1"/>
          </p:cNvSpPr>
          <p:nvPr>
            <p:ph idx="1"/>
          </p:nvPr>
        </p:nvSpPr>
        <p:spPr>
          <a:xfrm>
            <a:off x="609600" y="1918741"/>
            <a:ext cx="10972800" cy="4207423"/>
          </a:xfrm>
        </p:spPr>
        <p:txBody>
          <a:bodyPr vert="horz" lIns="91440" tIns="45720" rIns="91440" bIns="45720" rtlCol="0">
            <a:noAutofit/>
          </a:bodyPr>
          <a:lstStyle/>
          <a:p>
            <a:pPr marL="0" indent="0">
              <a:spcBef>
                <a:spcPts val="0"/>
              </a:spcBef>
              <a:buNone/>
            </a:pPr>
            <a:r>
              <a:rPr lang="en-US" sz="4000" dirty="0">
                <a:solidFill>
                  <a:schemeClr val="bg1"/>
                </a:solidFill>
                <a:latin typeface="FRUTIGER LT 57 CONDENSED" panose="02000503000000000000" pitchFamily="2" charset="0"/>
              </a:rPr>
              <a:t>Scene 1)	Wants to devour the child of a pregnant woman</a:t>
            </a:r>
          </a:p>
          <a:p>
            <a:pPr marL="0" indent="0">
              <a:spcBef>
                <a:spcPts val="0"/>
              </a:spcBef>
              <a:buNone/>
            </a:pPr>
            <a:endParaRPr lang="en-US" sz="4000" dirty="0">
              <a:solidFill>
                <a:schemeClr val="bg1"/>
              </a:solidFill>
              <a:latin typeface="FRUTIGER LT 57 CONDENSED" panose="02000503000000000000" pitchFamily="2" charset="0"/>
            </a:endParaRPr>
          </a:p>
        </p:txBody>
      </p:sp>
      <p:sp>
        <p:nvSpPr>
          <p:cNvPr id="4" name="Title 1"/>
          <p:cNvSpPr txBox="1">
            <a:spLocks/>
          </p:cNvSpPr>
          <p:nvPr/>
        </p:nvSpPr>
        <p:spPr>
          <a:xfrm>
            <a:off x="4994221" y="805627"/>
            <a:ext cx="7445115" cy="1143000"/>
          </a:xfrm>
          <a:prstGeom prst="rect">
            <a:avLst/>
          </a:prstGeom>
        </p:spPr>
        <p:txBody>
          <a:bodyPr vert="horz" lIns="91440" tIns="45720" rIns="91440" bIns="45720" rtlCol="0" anchor="ctr">
            <a:normAutofit/>
          </a:bodyPr>
          <a:lstStyle>
            <a:defPPr>
              <a:defRPr lang="en-US"/>
            </a:defPPr>
            <a:lvl1pPr algn="ctr" defTabSz="609585">
              <a:spcBef>
                <a:spcPct val="0"/>
              </a:spcBef>
              <a:buNone/>
              <a:defRPr sz="3600">
                <a:solidFill>
                  <a:schemeClr val="bg1"/>
                </a:solidFill>
                <a:latin typeface="FRUTIGER LT 57 CONDENSED" panose="02000503000000000000" pitchFamily="2" charset="0"/>
                <a:ea typeface="+mj-ea"/>
                <a:cs typeface="+mj-cs"/>
              </a:defRPr>
            </a:lvl1pPr>
          </a:lstStyle>
          <a:p>
            <a:r>
              <a:rPr lang="en-US" dirty="0"/>
              <a:t>The Dragon’s Motive – Chapter 12</a:t>
            </a:r>
          </a:p>
        </p:txBody>
      </p:sp>
    </p:spTree>
    <p:extLst>
      <p:ext uri="{BB962C8B-B14F-4D97-AF65-F5344CB8AC3E}">
        <p14:creationId xmlns:p14="http://schemas.microsoft.com/office/powerpoint/2010/main" val="180912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284" y="274639"/>
            <a:ext cx="7445115" cy="1143000"/>
          </a:xfrm>
        </p:spPr>
        <p:txBody>
          <a:bodyPr vert="horz" lIns="91440" tIns="45720" rIns="91440" bIns="45720" rtlCol="0" anchor="ctr">
            <a:normAutofit/>
          </a:bodyPr>
          <a:lstStyle/>
          <a:p>
            <a:r>
              <a:rPr lang="en-US" dirty="0">
                <a:solidFill>
                  <a:schemeClr val="bg1"/>
                </a:solidFill>
                <a:latin typeface="Impact" panose="020B0806030902050204" pitchFamily="34" charset="0"/>
              </a:rPr>
              <a:t>The Enemies</a:t>
            </a:r>
          </a:p>
        </p:txBody>
      </p:sp>
      <p:sp>
        <p:nvSpPr>
          <p:cNvPr id="3" name="Content Placeholder 2"/>
          <p:cNvSpPr>
            <a:spLocks noGrp="1"/>
          </p:cNvSpPr>
          <p:nvPr>
            <p:ph idx="1"/>
          </p:nvPr>
        </p:nvSpPr>
        <p:spPr>
          <a:xfrm>
            <a:off x="609600" y="1918741"/>
            <a:ext cx="10972800" cy="4207423"/>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866" dirty="0">
                <a:solidFill>
                  <a:schemeClr val="bg1"/>
                </a:solidFill>
                <a:latin typeface="FRUTIGER LT 57 CONDENSED" panose="02000503000000000000" pitchFamily="2" charset="0"/>
              </a:rPr>
              <a:t> Scene 2) Wages war with Michael and his angels</a:t>
            </a:r>
          </a:p>
          <a:p>
            <a:pPr marL="0" marR="0" lvl="0" indent="0" defTabSz="914400" eaLnBrk="1" fontAlgn="auto" latinLnBrk="0" hangingPunct="1">
              <a:lnSpc>
                <a:spcPct val="100000"/>
              </a:lnSpc>
              <a:spcBef>
                <a:spcPts val="0"/>
              </a:spcBef>
              <a:spcAft>
                <a:spcPts val="0"/>
              </a:spcAft>
              <a:buClrTx/>
              <a:buSzTx/>
              <a:buFontTx/>
              <a:buNone/>
              <a:tabLst/>
              <a:defRPr/>
            </a:pPr>
            <a:endParaRPr lang="en-US" sz="3200" dirty="0">
              <a:solidFill>
                <a:schemeClr val="bg1"/>
              </a:solidFill>
              <a:latin typeface="FRUTIGER LT 57 CONDENSED" panose="02000503000000000000" pitchFamily="2" charset="0"/>
            </a:endParaRPr>
          </a:p>
          <a:p>
            <a:pPr defTabSz="914400">
              <a:spcBef>
                <a:spcPts val="0"/>
              </a:spcBef>
            </a:pPr>
            <a:r>
              <a:rPr lang="en-US" sz="4800" dirty="0">
                <a:solidFill>
                  <a:schemeClr val="bg1"/>
                </a:solidFill>
                <a:latin typeface="FRUTIGER LT 57 CONDENSED" panose="02000503000000000000" pitchFamily="2" charset="0"/>
              </a:rPr>
              <a:t>The War</a:t>
            </a:r>
          </a:p>
          <a:p>
            <a:pPr lvl="1" defTabSz="914400">
              <a:spcBef>
                <a:spcPts val="0"/>
              </a:spcBef>
            </a:pPr>
            <a:r>
              <a:rPr lang="en-US" sz="4000" dirty="0">
                <a:solidFill>
                  <a:schemeClr val="bg1"/>
                </a:solidFill>
                <a:latin typeface="FRUTIGER LT 57 CONDENSED" panose="02000503000000000000" pitchFamily="2" charset="0"/>
              </a:rPr>
              <a:t>In heaven</a:t>
            </a:r>
          </a:p>
          <a:p>
            <a:pPr lvl="1" defTabSz="914400">
              <a:spcBef>
                <a:spcPts val="0"/>
              </a:spcBef>
            </a:pPr>
            <a:r>
              <a:rPr lang="en-US" sz="4000" dirty="0">
                <a:solidFill>
                  <a:schemeClr val="bg1"/>
                </a:solidFill>
                <a:latin typeface="FRUTIGER LT 57 CONDENSED" panose="02000503000000000000" pitchFamily="2" charset="0"/>
              </a:rPr>
              <a:t>Michael (his angels) vs. Satan (his angels)</a:t>
            </a:r>
          </a:p>
          <a:p>
            <a:pPr lvl="1" defTabSz="914400">
              <a:spcBef>
                <a:spcPts val="0"/>
              </a:spcBef>
            </a:pPr>
            <a:r>
              <a:rPr lang="en-US" sz="4000" dirty="0">
                <a:solidFill>
                  <a:schemeClr val="bg1"/>
                </a:solidFill>
                <a:latin typeface="FRUTIGER LT 57 CONDENSED" panose="02000503000000000000" pitchFamily="2" charset="0"/>
              </a:rPr>
              <a:t>Satan Loses this battle</a:t>
            </a:r>
          </a:p>
        </p:txBody>
      </p:sp>
      <p:sp>
        <p:nvSpPr>
          <p:cNvPr id="4" name="Title 1"/>
          <p:cNvSpPr txBox="1">
            <a:spLocks/>
          </p:cNvSpPr>
          <p:nvPr/>
        </p:nvSpPr>
        <p:spPr>
          <a:xfrm>
            <a:off x="4994221" y="817984"/>
            <a:ext cx="7445115" cy="1143000"/>
          </a:xfrm>
          <a:prstGeom prst="rect">
            <a:avLst/>
          </a:prstGeom>
        </p:spPr>
        <p:txBody>
          <a:bodyPr vert="horz" lIns="91440" tIns="45720" rIns="91440" bIns="45720" rtlCol="0" anchor="ctr">
            <a:normAutofit/>
          </a:bodyPr>
          <a:lstStyle>
            <a:defPPr>
              <a:defRPr lang="en-US"/>
            </a:defPPr>
            <a:lvl1pPr algn="ctr" defTabSz="609585">
              <a:spcBef>
                <a:spcPct val="0"/>
              </a:spcBef>
              <a:buNone/>
              <a:defRPr sz="3600">
                <a:solidFill>
                  <a:schemeClr val="bg1"/>
                </a:solidFill>
                <a:latin typeface="FRUTIGER LT 57 CONDENSED" panose="02000503000000000000" pitchFamily="2" charset="0"/>
                <a:ea typeface="+mj-ea"/>
                <a:cs typeface="+mj-cs"/>
              </a:defRPr>
            </a:lvl1pPr>
          </a:lstStyle>
          <a:p>
            <a:r>
              <a:rPr lang="en-US" dirty="0"/>
              <a:t>The Dragon’s Motive – Chapter 12</a:t>
            </a:r>
          </a:p>
        </p:txBody>
      </p:sp>
    </p:spTree>
    <p:extLst>
      <p:ext uri="{BB962C8B-B14F-4D97-AF65-F5344CB8AC3E}">
        <p14:creationId xmlns:p14="http://schemas.microsoft.com/office/powerpoint/2010/main" val="92973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284" y="274639"/>
            <a:ext cx="7445115" cy="1143000"/>
          </a:xfrm>
        </p:spPr>
        <p:txBody>
          <a:bodyPr vert="horz" lIns="91440" tIns="45720" rIns="91440" bIns="45720" rtlCol="0" anchor="ctr">
            <a:normAutofit/>
          </a:bodyPr>
          <a:lstStyle/>
          <a:p>
            <a:r>
              <a:rPr lang="en-US" dirty="0">
                <a:solidFill>
                  <a:schemeClr val="bg1"/>
                </a:solidFill>
                <a:latin typeface="Impact" panose="020B0806030902050204" pitchFamily="34" charset="0"/>
              </a:rPr>
              <a:t>The Enemies</a:t>
            </a:r>
          </a:p>
        </p:txBody>
      </p:sp>
      <p:sp>
        <p:nvSpPr>
          <p:cNvPr id="3" name="Content Placeholder 2"/>
          <p:cNvSpPr>
            <a:spLocks noGrp="1"/>
          </p:cNvSpPr>
          <p:nvPr>
            <p:ph idx="1"/>
          </p:nvPr>
        </p:nvSpPr>
        <p:spPr>
          <a:xfrm>
            <a:off x="609600" y="1918741"/>
            <a:ext cx="10972800" cy="4207423"/>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866" dirty="0">
                <a:solidFill>
                  <a:schemeClr val="bg1"/>
                </a:solidFill>
                <a:latin typeface="FRUTIGER LT 57 CONDENSED" panose="02000503000000000000" pitchFamily="2" charset="0"/>
              </a:rPr>
              <a:t>Scene 3) Wages war with the woman &amp; her offspring</a:t>
            </a:r>
          </a:p>
          <a:p>
            <a:pPr marL="0" marR="0" lvl="0" indent="0" defTabSz="914400" eaLnBrk="1" fontAlgn="auto" latinLnBrk="0" hangingPunct="1">
              <a:lnSpc>
                <a:spcPct val="100000"/>
              </a:lnSpc>
              <a:spcBef>
                <a:spcPts val="0"/>
              </a:spcBef>
              <a:spcAft>
                <a:spcPts val="0"/>
              </a:spcAft>
              <a:buClrTx/>
              <a:buSzTx/>
              <a:buFontTx/>
              <a:buNone/>
              <a:tabLst/>
              <a:defRPr/>
            </a:pPr>
            <a:endParaRPr lang="en-US" sz="3866" dirty="0">
              <a:solidFill>
                <a:schemeClr val="bg1"/>
              </a:solidFill>
              <a:latin typeface="FRUTIGER LT 57 CONDENSED" panose="02000503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3866" dirty="0">
                <a:solidFill>
                  <a:schemeClr val="bg1"/>
                </a:solidFill>
                <a:latin typeface="FRUTIGER LT 57 CONDENSED" panose="02000503000000000000" pitchFamily="2" charset="0"/>
              </a:rPr>
              <a:t>“those who keep the commandments of God and hold to the testimony of Jesus”</a:t>
            </a:r>
          </a:p>
          <a:p>
            <a:pPr marL="0" marR="0" lvl="0" indent="0" defTabSz="914400" eaLnBrk="1" fontAlgn="auto" latinLnBrk="0" hangingPunct="1">
              <a:lnSpc>
                <a:spcPct val="100000"/>
              </a:lnSpc>
              <a:spcBef>
                <a:spcPts val="0"/>
              </a:spcBef>
              <a:spcAft>
                <a:spcPts val="0"/>
              </a:spcAft>
              <a:buClrTx/>
              <a:buSzTx/>
              <a:buFontTx/>
              <a:buNone/>
              <a:tabLst/>
              <a:defRPr/>
            </a:pPr>
            <a:r>
              <a:rPr lang="en-US" sz="3866" dirty="0">
                <a:solidFill>
                  <a:schemeClr val="bg1"/>
                </a:solidFill>
                <a:latin typeface="FRUTIGER LT 57 CONDENSED" panose="02000503000000000000" pitchFamily="2" charset="0"/>
              </a:rPr>
              <a:t>							-vs. 17</a:t>
            </a:r>
          </a:p>
        </p:txBody>
      </p:sp>
      <p:sp>
        <p:nvSpPr>
          <p:cNvPr id="4" name="Title 1"/>
          <p:cNvSpPr txBox="1">
            <a:spLocks/>
          </p:cNvSpPr>
          <p:nvPr/>
        </p:nvSpPr>
        <p:spPr>
          <a:xfrm>
            <a:off x="4994221" y="805627"/>
            <a:ext cx="7445115" cy="1143000"/>
          </a:xfrm>
          <a:prstGeom prst="rect">
            <a:avLst/>
          </a:prstGeom>
        </p:spPr>
        <p:txBody>
          <a:bodyPr vert="horz" lIns="91440" tIns="45720" rIns="91440" bIns="45720" rtlCol="0" anchor="ctr">
            <a:normAutofit/>
          </a:bodyPr>
          <a:lstStyle>
            <a:defPPr>
              <a:defRPr lang="en-US"/>
            </a:defPPr>
            <a:lvl1pPr algn="ctr" defTabSz="609585">
              <a:spcBef>
                <a:spcPct val="0"/>
              </a:spcBef>
              <a:buNone/>
              <a:defRPr sz="3600">
                <a:solidFill>
                  <a:schemeClr val="bg1"/>
                </a:solidFill>
                <a:latin typeface="FRUTIGER LT 57 CONDENSED" panose="02000503000000000000" pitchFamily="2" charset="0"/>
                <a:ea typeface="+mj-ea"/>
                <a:cs typeface="+mj-cs"/>
              </a:defRPr>
            </a:lvl1pPr>
          </a:lstStyle>
          <a:p>
            <a:r>
              <a:rPr lang="en-US" dirty="0"/>
              <a:t>The Dragon’s Motive – Chapter 12</a:t>
            </a:r>
          </a:p>
        </p:txBody>
      </p:sp>
    </p:spTree>
    <p:extLst>
      <p:ext uri="{BB962C8B-B14F-4D97-AF65-F5344CB8AC3E}">
        <p14:creationId xmlns:p14="http://schemas.microsoft.com/office/powerpoint/2010/main" val="77992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284" y="274639"/>
            <a:ext cx="7445115" cy="1143000"/>
          </a:xfrm>
        </p:spPr>
        <p:txBody>
          <a:bodyPr vert="horz" lIns="91440" tIns="45720" rIns="91440" bIns="45720" rtlCol="0" anchor="ctr">
            <a:normAutofit/>
          </a:bodyPr>
          <a:lstStyle/>
          <a:p>
            <a:r>
              <a:rPr lang="en-US" dirty="0">
                <a:solidFill>
                  <a:schemeClr val="bg1"/>
                </a:solidFill>
                <a:latin typeface="Impact" panose="020B0806030902050204" pitchFamily="34" charset="0"/>
              </a:rPr>
              <a:t>Allies &amp; Enemies</a:t>
            </a:r>
          </a:p>
        </p:txBody>
      </p:sp>
      <p:sp>
        <p:nvSpPr>
          <p:cNvPr id="3" name="Content Placeholder 2"/>
          <p:cNvSpPr>
            <a:spLocks noGrp="1"/>
          </p:cNvSpPr>
          <p:nvPr>
            <p:ph idx="1"/>
          </p:nvPr>
        </p:nvSpPr>
        <p:spPr>
          <a:xfrm>
            <a:off x="609600" y="1918741"/>
            <a:ext cx="10972799" cy="4207423"/>
          </a:xfrm>
        </p:spPr>
        <p:txBody>
          <a:bodyPr>
            <a:normAutofit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6000" dirty="0">
                <a:solidFill>
                  <a:schemeClr val="bg1"/>
                </a:solidFill>
                <a:latin typeface="FRUTIGER LT 57 CONDENSED" panose="02000503000000000000" pitchFamily="2" charset="0"/>
              </a:rPr>
              <a:t>Allies</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00" dirty="0">
              <a:solidFill>
                <a:schemeClr val="bg1"/>
              </a:solidFill>
              <a:latin typeface="FRUTIGER LT 57 CONDENSED" panose="02000503000000000000"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3866" dirty="0">
                <a:solidFill>
                  <a:schemeClr val="bg1"/>
                </a:solidFill>
                <a:latin typeface="FRUTIGER LT 57 CONDENSED" panose="02000503000000000000" pitchFamily="2" charset="0"/>
              </a:rPr>
              <a:t>Chapter 4 – God on His Throne</a:t>
            </a:r>
          </a:p>
          <a:p>
            <a:pPr marL="0" marR="0" lvl="0" indent="0" algn="ctr" defTabSz="914400" eaLnBrk="1" fontAlgn="auto" latinLnBrk="0" hangingPunct="1">
              <a:lnSpc>
                <a:spcPct val="100000"/>
              </a:lnSpc>
              <a:spcBef>
                <a:spcPts val="0"/>
              </a:spcBef>
              <a:spcAft>
                <a:spcPts val="0"/>
              </a:spcAft>
              <a:buClrTx/>
              <a:buSzTx/>
              <a:buFontTx/>
              <a:buNone/>
              <a:tabLst/>
              <a:defRPr/>
            </a:pPr>
            <a:r>
              <a:rPr lang="en-US" sz="3866" dirty="0">
                <a:solidFill>
                  <a:schemeClr val="bg1"/>
                </a:solidFill>
                <a:latin typeface="FRUTIGER LT 57 CONDENSED" panose="02000503000000000000" pitchFamily="2" charset="0"/>
              </a:rPr>
              <a:t>Chapter 5 – The Lamb and the Scroll</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3866" dirty="0">
              <a:solidFill>
                <a:schemeClr val="bg1"/>
              </a:solidFill>
              <a:latin typeface="FRUTIGER LT 57 CONDENSED" panose="02000503000000000000" pitchFamily="2" charset="0"/>
            </a:endParaRPr>
          </a:p>
          <a:p>
            <a:pPr marL="0" lvl="0" indent="0" algn="ctr" defTabSz="914400">
              <a:spcBef>
                <a:spcPts val="0"/>
              </a:spcBef>
              <a:buNone/>
              <a:defRPr/>
            </a:pPr>
            <a:r>
              <a:rPr lang="en-US" sz="6000" dirty="0">
                <a:solidFill>
                  <a:schemeClr val="bg1"/>
                </a:solidFill>
                <a:latin typeface="FRUTIGER LT 57 CONDENSED" panose="02000503000000000000" pitchFamily="2" charset="0"/>
              </a:rPr>
              <a:t>Enemies</a:t>
            </a:r>
          </a:p>
          <a:p>
            <a:pPr marL="0" lvl="0" indent="0" algn="ctr" defTabSz="914400">
              <a:spcBef>
                <a:spcPts val="0"/>
              </a:spcBef>
              <a:buNone/>
              <a:defRPr/>
            </a:pPr>
            <a:endParaRPr lang="en-US" sz="100" dirty="0">
              <a:solidFill>
                <a:schemeClr val="bg1"/>
              </a:solidFill>
              <a:latin typeface="FRUTIGER LT 57 CONDENSED" panose="02000503000000000000" pitchFamily="2" charset="0"/>
            </a:endParaRPr>
          </a:p>
          <a:p>
            <a:pPr marL="0" lvl="0" indent="0" algn="ctr" defTabSz="914400">
              <a:spcBef>
                <a:spcPts val="0"/>
              </a:spcBef>
              <a:buNone/>
              <a:defRPr/>
            </a:pPr>
            <a:r>
              <a:rPr lang="en-US" sz="3866" dirty="0">
                <a:solidFill>
                  <a:schemeClr val="bg1"/>
                </a:solidFill>
                <a:latin typeface="FRUTIGER LT 57 CONDENSED" panose="02000503000000000000" pitchFamily="2" charset="0"/>
              </a:rPr>
              <a:t>Chapter 12 – The Great Red Dragon</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3866" dirty="0">
              <a:solidFill>
                <a:schemeClr val="bg1"/>
              </a:solidFill>
              <a:latin typeface="FRUTIGER LT 57 CONDENSED" panose="02000503000000000000" pitchFamily="2" charset="0"/>
            </a:endParaRPr>
          </a:p>
        </p:txBody>
      </p:sp>
      <p:sp>
        <p:nvSpPr>
          <p:cNvPr id="4" name="Title 1"/>
          <p:cNvSpPr txBox="1">
            <a:spLocks/>
          </p:cNvSpPr>
          <p:nvPr/>
        </p:nvSpPr>
        <p:spPr>
          <a:xfrm>
            <a:off x="4994221" y="756199"/>
            <a:ext cx="7445115" cy="1143000"/>
          </a:xfrm>
          <a:prstGeom prst="rect">
            <a:avLst/>
          </a:prstGeom>
        </p:spPr>
        <p:txBody>
          <a:bodyPr vert="horz" lIns="91440" tIns="45720" rIns="91440" bIns="45720" rtlCol="0" anchor="ctr">
            <a:norm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endParaRPr lang="en-US" sz="3600" dirty="0">
              <a:solidFill>
                <a:schemeClr val="bg1"/>
              </a:solidFill>
            </a:endParaRPr>
          </a:p>
        </p:txBody>
      </p:sp>
      <p:cxnSp>
        <p:nvCxnSpPr>
          <p:cNvPr id="6" name="Straight Connector 5"/>
          <p:cNvCxnSpPr/>
          <p:nvPr/>
        </p:nvCxnSpPr>
        <p:spPr>
          <a:xfrm>
            <a:off x="949569" y="4149970"/>
            <a:ext cx="10498016" cy="0"/>
          </a:xfrm>
          <a:prstGeom prst="line">
            <a:avLst/>
          </a:prstGeom>
          <a:ln w="285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526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C327D1F-E7D3-DDD9-47C8-149CF235C0E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6000"/>
                    </a14:imgEffect>
                    <a14:imgEffect>
                      <a14:brightnessContrast bright="-48000"/>
                    </a14:imgEffect>
                  </a14:imgLayer>
                </a14:imgProps>
              </a:ext>
            </a:extLst>
          </a:blip>
          <a:srcRect l="42671" r="25935"/>
          <a:stretch/>
        </p:blipFill>
        <p:spPr>
          <a:xfrm rot="5400000">
            <a:off x="2666999" y="-2714815"/>
            <a:ext cx="6858005" cy="12287628"/>
          </a:xfrm>
          <a:prstGeom prst="rect">
            <a:avLst/>
          </a:prstGeom>
        </p:spPr>
      </p:pic>
      <p:pic>
        <p:nvPicPr>
          <p:cNvPr id="5" name="Picture 4">
            <a:extLst>
              <a:ext uri="{FF2B5EF4-FFF2-40B4-BE49-F238E27FC236}">
                <a16:creationId xmlns:a16="http://schemas.microsoft.com/office/drawing/2014/main" id="{C1BC91F3-E468-9034-824D-D3E8F0FDB975}"/>
              </a:ext>
            </a:extLst>
          </p:cNvPr>
          <p:cNvPicPr>
            <a:picLocks noChangeAspect="1"/>
          </p:cNvPicPr>
          <p:nvPr/>
        </p:nvPicPr>
        <p:blipFill rotWithShape="1">
          <a:blip r:embed="rId5"/>
          <a:srcRect t="4126" b="33785"/>
          <a:stretch/>
        </p:blipFill>
        <p:spPr>
          <a:xfrm rot="16200000">
            <a:off x="5450792" y="2199380"/>
            <a:ext cx="6759509" cy="2360747"/>
          </a:xfrm>
          <a:prstGeom prst="rect">
            <a:avLst/>
          </a:prstGeom>
        </p:spPr>
      </p:pic>
      <p:sp>
        <p:nvSpPr>
          <p:cNvPr id="7" name="TextBox 6">
            <a:extLst>
              <a:ext uri="{FF2B5EF4-FFF2-40B4-BE49-F238E27FC236}">
                <a16:creationId xmlns:a16="http://schemas.microsoft.com/office/drawing/2014/main" id="{359EB847-7813-7FC9-E8D0-9385B3327223}"/>
              </a:ext>
            </a:extLst>
          </p:cNvPr>
          <p:cNvSpPr txBox="1"/>
          <p:nvPr/>
        </p:nvSpPr>
        <p:spPr>
          <a:xfrm rot="5400000">
            <a:off x="6920258" y="2931396"/>
            <a:ext cx="7207247" cy="995209"/>
          </a:xfrm>
          <a:prstGeom prst="rect">
            <a:avLst/>
          </a:prstGeom>
          <a:noFill/>
        </p:spPr>
        <p:txBody>
          <a:bodyPr wrap="square" rtlCol="0">
            <a:spAutoFit/>
          </a:bodyPr>
          <a:lstStyle/>
          <a:p>
            <a:pPr algn="ctr"/>
            <a:r>
              <a:rPr lang="en-US" sz="5867" dirty="0">
                <a:solidFill>
                  <a:schemeClr val="bg1"/>
                </a:solidFill>
                <a:latin typeface="Impact" panose="020B0806030902050204" pitchFamily="34" charset="0"/>
              </a:rPr>
              <a:t>4 KEYS OF REVELATION</a:t>
            </a:r>
          </a:p>
        </p:txBody>
      </p:sp>
      <p:sp>
        <p:nvSpPr>
          <p:cNvPr id="2" name="TextBox 1">
            <a:extLst>
              <a:ext uri="{FF2B5EF4-FFF2-40B4-BE49-F238E27FC236}">
                <a16:creationId xmlns:a16="http://schemas.microsoft.com/office/drawing/2014/main" id="{44F79A80-CD21-CB07-B8DC-302547A0A7AB}"/>
              </a:ext>
            </a:extLst>
          </p:cNvPr>
          <p:cNvSpPr txBox="1"/>
          <p:nvPr/>
        </p:nvSpPr>
        <p:spPr>
          <a:xfrm>
            <a:off x="-539059" y="862379"/>
            <a:ext cx="7873140" cy="1446550"/>
          </a:xfrm>
          <a:prstGeom prst="rect">
            <a:avLst/>
          </a:prstGeom>
          <a:noFill/>
        </p:spPr>
        <p:txBody>
          <a:bodyPr wrap="square" rtlCol="0">
            <a:spAutoFit/>
          </a:bodyPr>
          <a:lstStyle/>
          <a:p>
            <a:pPr algn="r"/>
            <a:r>
              <a:rPr lang="en-US" sz="8800" dirty="0">
                <a:solidFill>
                  <a:schemeClr val="bg1"/>
                </a:solidFill>
                <a:latin typeface="Impact" panose="020B0806030902050204" pitchFamily="34" charset="0"/>
              </a:rPr>
              <a:t>AUDIENCE</a:t>
            </a:r>
          </a:p>
        </p:txBody>
      </p:sp>
      <p:sp>
        <p:nvSpPr>
          <p:cNvPr id="3" name="TextBox 2">
            <a:extLst>
              <a:ext uri="{FF2B5EF4-FFF2-40B4-BE49-F238E27FC236}">
                <a16:creationId xmlns:a16="http://schemas.microsoft.com/office/drawing/2014/main" id="{079BEC9C-24AC-BDF2-F928-AC7CBFC6D6BD}"/>
              </a:ext>
            </a:extLst>
          </p:cNvPr>
          <p:cNvSpPr txBox="1"/>
          <p:nvPr/>
        </p:nvSpPr>
        <p:spPr>
          <a:xfrm>
            <a:off x="-539061" y="2080481"/>
            <a:ext cx="7873140" cy="1446550"/>
          </a:xfrm>
          <a:prstGeom prst="rect">
            <a:avLst/>
          </a:prstGeom>
          <a:noFill/>
        </p:spPr>
        <p:txBody>
          <a:bodyPr wrap="square" rtlCol="0">
            <a:spAutoFit/>
          </a:bodyPr>
          <a:lstStyle/>
          <a:p>
            <a:pPr algn="r"/>
            <a:r>
              <a:rPr lang="en-US" sz="8800" dirty="0">
                <a:solidFill>
                  <a:schemeClr val="bg1"/>
                </a:solidFill>
                <a:latin typeface="Impact" panose="020B0806030902050204" pitchFamily="34" charset="0"/>
              </a:rPr>
              <a:t>BACKGROUND</a:t>
            </a:r>
          </a:p>
        </p:txBody>
      </p:sp>
      <p:sp>
        <p:nvSpPr>
          <p:cNvPr id="4" name="TextBox 3">
            <a:extLst>
              <a:ext uri="{FF2B5EF4-FFF2-40B4-BE49-F238E27FC236}">
                <a16:creationId xmlns:a16="http://schemas.microsoft.com/office/drawing/2014/main" id="{59ABA9C2-5FA3-BF6F-AB23-C23E727CBD25}"/>
              </a:ext>
            </a:extLst>
          </p:cNvPr>
          <p:cNvSpPr txBox="1"/>
          <p:nvPr/>
        </p:nvSpPr>
        <p:spPr>
          <a:xfrm>
            <a:off x="-539061" y="3298582"/>
            <a:ext cx="7873140" cy="1446550"/>
          </a:xfrm>
          <a:prstGeom prst="rect">
            <a:avLst/>
          </a:prstGeom>
          <a:noFill/>
        </p:spPr>
        <p:txBody>
          <a:bodyPr wrap="square" rtlCol="0">
            <a:spAutoFit/>
          </a:bodyPr>
          <a:lstStyle/>
          <a:p>
            <a:pPr algn="r"/>
            <a:r>
              <a:rPr lang="en-US" sz="8800" dirty="0">
                <a:solidFill>
                  <a:schemeClr val="bg1"/>
                </a:solidFill>
                <a:latin typeface="Impact" panose="020B0806030902050204" pitchFamily="34" charset="0"/>
              </a:rPr>
              <a:t>TIMEFRAME</a:t>
            </a:r>
          </a:p>
        </p:txBody>
      </p:sp>
      <p:sp>
        <p:nvSpPr>
          <p:cNvPr id="8" name="TextBox 7">
            <a:extLst>
              <a:ext uri="{FF2B5EF4-FFF2-40B4-BE49-F238E27FC236}">
                <a16:creationId xmlns:a16="http://schemas.microsoft.com/office/drawing/2014/main" id="{2289D05D-8C0E-FA4E-77D3-6FEF659BB80F}"/>
              </a:ext>
            </a:extLst>
          </p:cNvPr>
          <p:cNvSpPr txBox="1"/>
          <p:nvPr/>
        </p:nvSpPr>
        <p:spPr>
          <a:xfrm>
            <a:off x="-539063" y="4516683"/>
            <a:ext cx="7873140" cy="1446550"/>
          </a:xfrm>
          <a:prstGeom prst="rect">
            <a:avLst/>
          </a:prstGeom>
          <a:noFill/>
        </p:spPr>
        <p:txBody>
          <a:bodyPr wrap="square" rtlCol="0">
            <a:spAutoFit/>
          </a:bodyPr>
          <a:lstStyle/>
          <a:p>
            <a:pPr algn="r"/>
            <a:r>
              <a:rPr lang="en-US" sz="8800" dirty="0">
                <a:solidFill>
                  <a:schemeClr val="bg1"/>
                </a:solidFill>
                <a:latin typeface="Impact" panose="020B0806030902050204" pitchFamily="34" charset="0"/>
              </a:rPr>
              <a:t>STYLE</a:t>
            </a:r>
          </a:p>
        </p:txBody>
      </p:sp>
    </p:spTree>
    <p:extLst>
      <p:ext uri="{BB962C8B-B14F-4D97-AF65-F5344CB8AC3E}">
        <p14:creationId xmlns:p14="http://schemas.microsoft.com/office/powerpoint/2010/main" val="373623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6246" y="274639"/>
            <a:ext cx="7526153" cy="1143000"/>
          </a:xfrm>
        </p:spPr>
        <p:txBody>
          <a:bodyPr vert="horz" lIns="121920" tIns="60960" rIns="121920" bIns="60960" rtlCol="0" anchor="ctr">
            <a:normAutofit/>
          </a:bodyPr>
          <a:lstStyle/>
          <a:p>
            <a:r>
              <a:rPr lang="en-US" dirty="0">
                <a:solidFill>
                  <a:schemeClr val="bg1"/>
                </a:solidFill>
                <a:effectLst>
                  <a:outerShdw blurRad="50800" dist="38100" dir="13500000" algn="br" rotWithShape="0">
                    <a:schemeClr val="bg1">
                      <a:lumMod val="50000"/>
                      <a:alpha val="40000"/>
                    </a:schemeClr>
                  </a:outerShdw>
                </a:effectLst>
                <a:latin typeface="Impact" panose="020B0806030902050204" pitchFamily="34" charset="0"/>
              </a:rPr>
              <a:t>Style - Numbers</a:t>
            </a:r>
          </a:p>
        </p:txBody>
      </p:sp>
      <p:sp>
        <p:nvSpPr>
          <p:cNvPr id="4" name="TextBox 3"/>
          <p:cNvSpPr txBox="1"/>
          <p:nvPr/>
        </p:nvSpPr>
        <p:spPr>
          <a:xfrm>
            <a:off x="681372" y="2009942"/>
            <a:ext cx="11380369" cy="6492033"/>
          </a:xfrm>
          <a:prstGeom prst="rect">
            <a:avLst/>
          </a:prstGeom>
        </p:spPr>
        <p:txBody>
          <a:bodyPr vert="horz" lIns="121920" tIns="60960" rIns="121920" bIns="60960" numCol="2" rtlCol="0">
            <a:normAutofit/>
          </a:bodyPr>
          <a:lstStyle>
            <a:lvl1pPr indent="0">
              <a:spcBef>
                <a:spcPct val="20000"/>
              </a:spcBef>
              <a:buFont typeface="Arial"/>
              <a:buNone/>
              <a:defRPr sz="3200">
                <a:solidFill>
                  <a:schemeClr val="bg1"/>
                </a:solidFill>
                <a:latin typeface="FRUTIGER LT 57 CONDENSED" panose="02000503000000000000" pitchFamily="2" charset="0"/>
                <a:cs typeface="Corbel"/>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4267" dirty="0"/>
              <a:t>1 – Singularity</a:t>
            </a:r>
          </a:p>
          <a:p>
            <a:r>
              <a:rPr lang="en-US" sz="4267" dirty="0"/>
              <a:t>2 – Duality</a:t>
            </a:r>
          </a:p>
          <a:p>
            <a:r>
              <a:rPr lang="en-US" sz="4267" dirty="0"/>
              <a:t>3 – God’s Actions</a:t>
            </a:r>
          </a:p>
          <a:p>
            <a:r>
              <a:rPr lang="en-US" sz="4267" dirty="0"/>
              <a:t>3 ½ - Things in process 	  	(incomplete)</a:t>
            </a:r>
          </a:p>
          <a:p>
            <a:r>
              <a:rPr lang="en-US" sz="4267" dirty="0"/>
              <a:t>4 – Earth</a:t>
            </a:r>
          </a:p>
          <a:p>
            <a:endParaRPr lang="en-US" sz="4267" dirty="0"/>
          </a:p>
          <a:p>
            <a:endParaRPr lang="en-US" sz="4267" dirty="0"/>
          </a:p>
          <a:p>
            <a:r>
              <a:rPr lang="en-US" sz="4267" dirty="0"/>
              <a:t>6 – Human  </a:t>
            </a:r>
          </a:p>
          <a:p>
            <a:r>
              <a:rPr lang="en-US" sz="4267" dirty="0"/>
              <a:t>	effort/incomplete</a:t>
            </a:r>
          </a:p>
          <a:p>
            <a:r>
              <a:rPr lang="en-US" sz="4267" dirty="0"/>
              <a:t>7 – divine completion</a:t>
            </a:r>
          </a:p>
          <a:p>
            <a:r>
              <a:rPr lang="en-US" sz="4267" dirty="0"/>
              <a:t>10 – completion</a:t>
            </a:r>
          </a:p>
          <a:p>
            <a:r>
              <a:rPr lang="en-US" sz="4267" dirty="0"/>
              <a:t>12 – human completion</a:t>
            </a:r>
          </a:p>
          <a:p>
            <a:endParaRPr lang="en-US" sz="4267" dirty="0"/>
          </a:p>
        </p:txBody>
      </p:sp>
      <p:pic>
        <p:nvPicPr>
          <p:cNvPr id="3" name="Picture 2">
            <a:extLst>
              <a:ext uri="{FF2B5EF4-FFF2-40B4-BE49-F238E27FC236}">
                <a16:creationId xmlns:a16="http://schemas.microsoft.com/office/drawing/2014/main" id="{F0BDD2BD-ED35-69B2-83DE-95B0D7544DDA}"/>
              </a:ext>
            </a:extLst>
          </p:cNvPr>
          <p:cNvPicPr>
            <a:picLocks noChangeAspect="1"/>
          </p:cNvPicPr>
          <p:nvPr/>
        </p:nvPicPr>
        <p:blipFill rotWithShape="1">
          <a:blip r:embed="rId2"/>
          <a:srcRect t="4126" b="33785"/>
          <a:stretch/>
        </p:blipFill>
        <p:spPr>
          <a:xfrm rot="11715481" flipV="1">
            <a:off x="9629273" y="-107671"/>
            <a:ext cx="3445091" cy="1203192"/>
          </a:xfrm>
          <a:prstGeom prst="rect">
            <a:avLst/>
          </a:prstGeom>
        </p:spPr>
      </p:pic>
    </p:spTree>
    <p:extLst>
      <p:ext uri="{BB962C8B-B14F-4D97-AF65-F5344CB8AC3E}">
        <p14:creationId xmlns:p14="http://schemas.microsoft.com/office/powerpoint/2010/main" val="116119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fade">
                                      <p:cBhvr>
                                        <p:cTn id="40" dur="500"/>
                                        <p:tgtEl>
                                          <p:spTgt spid="4">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animEffect transition="in" filter="fade">
                                      <p:cBhvr>
                                        <p:cTn id="45" dur="500"/>
                                        <p:tgtEl>
                                          <p:spTgt spid="4">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xEl>
                                              <p:pRg st="11" end="11"/>
                                            </p:txEl>
                                          </p:spTgt>
                                        </p:tgtEl>
                                        <p:attrNameLst>
                                          <p:attrName>style.visibility</p:attrName>
                                        </p:attrNameLst>
                                      </p:cBhvr>
                                      <p:to>
                                        <p:strVal val="visible"/>
                                      </p:to>
                                    </p:set>
                                    <p:animEffect transition="in" filter="fade">
                                      <p:cBhvr>
                                        <p:cTn id="50"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284" y="274639"/>
            <a:ext cx="7445115" cy="1143000"/>
          </a:xfrm>
        </p:spPr>
        <p:txBody>
          <a:bodyPr/>
          <a:lstStyle/>
          <a:p>
            <a:r>
              <a:rPr lang="en-US" dirty="0">
                <a:solidFill>
                  <a:schemeClr val="bg1"/>
                </a:solidFill>
                <a:latin typeface="Impact" panose="020B0806030902050204" pitchFamily="34" charset="0"/>
              </a:rPr>
              <a:t>The Allies</a:t>
            </a:r>
          </a:p>
        </p:txBody>
      </p:sp>
      <p:sp>
        <p:nvSpPr>
          <p:cNvPr id="3" name="Content Placeholder 2"/>
          <p:cNvSpPr>
            <a:spLocks noGrp="1"/>
          </p:cNvSpPr>
          <p:nvPr>
            <p:ph idx="1"/>
          </p:nvPr>
        </p:nvSpPr>
        <p:spPr>
          <a:xfrm>
            <a:off x="609600" y="1918741"/>
            <a:ext cx="10972800" cy="4207423"/>
          </a:xfrm>
        </p:spPr>
        <p:txBody>
          <a:bodyPr>
            <a:noAutofit/>
          </a:bodyPr>
          <a:lstStyle/>
          <a:p>
            <a:pPr lvl="0">
              <a:spcBef>
                <a:spcPts val="0"/>
              </a:spcBef>
            </a:pPr>
            <a:r>
              <a:rPr lang="en-US" sz="4000" dirty="0">
                <a:solidFill>
                  <a:schemeClr val="bg1"/>
                </a:solidFill>
                <a:latin typeface="FRUTIGER LT 57 CONDENSED" panose="02000503000000000000" pitchFamily="2" charset="0"/>
              </a:rPr>
              <a:t>The Scene</a:t>
            </a:r>
          </a:p>
          <a:p>
            <a:pPr lvl="1">
              <a:spcBef>
                <a:spcPts val="0"/>
              </a:spcBef>
            </a:pPr>
            <a:r>
              <a:rPr lang="en-US" sz="3600" dirty="0">
                <a:solidFill>
                  <a:schemeClr val="bg1"/>
                </a:solidFill>
                <a:latin typeface="FRUTIGER LT 57 CONDENSED" panose="02000503000000000000" pitchFamily="2" charset="0"/>
              </a:rPr>
              <a:t>A throne with someone on it</a:t>
            </a:r>
          </a:p>
          <a:p>
            <a:pPr lvl="1">
              <a:spcBef>
                <a:spcPts val="0"/>
              </a:spcBef>
            </a:pPr>
            <a:r>
              <a:rPr lang="en-US" sz="3600" dirty="0">
                <a:solidFill>
                  <a:schemeClr val="bg1"/>
                </a:solidFill>
                <a:latin typeface="FRUTIGER LT 57 CONDENSED" panose="02000503000000000000" pitchFamily="2" charset="0"/>
              </a:rPr>
              <a:t>Emerald rainbow </a:t>
            </a:r>
          </a:p>
          <a:p>
            <a:pPr lvl="1">
              <a:spcBef>
                <a:spcPts val="0"/>
              </a:spcBef>
            </a:pPr>
            <a:r>
              <a:rPr lang="en-US" sz="3600" dirty="0">
                <a:solidFill>
                  <a:schemeClr val="bg1"/>
                </a:solidFill>
                <a:latin typeface="FRUTIGER LT 57 CONDENSED" panose="02000503000000000000" pitchFamily="2" charset="0"/>
              </a:rPr>
              <a:t>Thrones &amp; Elders</a:t>
            </a:r>
          </a:p>
          <a:p>
            <a:pPr lvl="1">
              <a:spcBef>
                <a:spcPts val="0"/>
              </a:spcBef>
            </a:pPr>
            <a:r>
              <a:rPr lang="en-US" sz="3600" dirty="0">
                <a:solidFill>
                  <a:schemeClr val="bg1"/>
                </a:solidFill>
                <a:latin typeface="FRUTIGER LT 57 CONDENSED" panose="02000503000000000000" pitchFamily="2" charset="0"/>
              </a:rPr>
              <a:t>Seven lamps of fire burning before the throne</a:t>
            </a:r>
          </a:p>
          <a:p>
            <a:pPr lvl="1">
              <a:spcBef>
                <a:spcPts val="0"/>
              </a:spcBef>
            </a:pPr>
            <a:r>
              <a:rPr lang="en-US" sz="3600" dirty="0">
                <a:solidFill>
                  <a:schemeClr val="bg1"/>
                </a:solidFill>
                <a:latin typeface="FRUTIGER LT 57 CONDENSED" panose="02000503000000000000" pitchFamily="2" charset="0"/>
              </a:rPr>
              <a:t>A sea of glass before the throne</a:t>
            </a:r>
          </a:p>
          <a:p>
            <a:pPr lvl="1">
              <a:spcBef>
                <a:spcPts val="0"/>
              </a:spcBef>
            </a:pPr>
            <a:r>
              <a:rPr lang="en-US" sz="3600" dirty="0">
                <a:solidFill>
                  <a:schemeClr val="bg1"/>
                </a:solidFill>
                <a:latin typeface="FRUTIGER LT 57 CONDENSED" panose="02000503000000000000" pitchFamily="2" charset="0"/>
              </a:rPr>
              <a:t>Four living creatures around the throne</a:t>
            </a:r>
          </a:p>
          <a:p>
            <a:pPr lvl="2">
              <a:spcBef>
                <a:spcPts val="0"/>
              </a:spcBef>
            </a:pPr>
            <a:r>
              <a:rPr lang="en-US" sz="2800" dirty="0">
                <a:solidFill>
                  <a:schemeClr val="bg1"/>
                </a:solidFill>
                <a:latin typeface="FRUTIGER LT 57 CONDENSED" panose="02000503000000000000" pitchFamily="2" charset="0"/>
              </a:rPr>
              <a:t> (lion, calf, face like a man, eagle)</a:t>
            </a:r>
          </a:p>
          <a:p>
            <a:pPr lvl="0">
              <a:spcBef>
                <a:spcPts val="0"/>
              </a:spcBef>
            </a:pPr>
            <a:endParaRPr lang="en-US" sz="4000" dirty="0">
              <a:solidFill>
                <a:schemeClr val="bg1"/>
              </a:solidFill>
              <a:latin typeface="FRUTIGER LT 57 CONDENSED" panose="02000503000000000000" pitchFamily="2" charset="0"/>
            </a:endParaRPr>
          </a:p>
        </p:txBody>
      </p:sp>
      <p:sp>
        <p:nvSpPr>
          <p:cNvPr id="4" name="Title 1"/>
          <p:cNvSpPr txBox="1">
            <a:spLocks/>
          </p:cNvSpPr>
          <p:nvPr/>
        </p:nvSpPr>
        <p:spPr>
          <a:xfrm>
            <a:off x="4981865" y="840968"/>
            <a:ext cx="7445115" cy="1143000"/>
          </a:xfrm>
          <a:prstGeom prst="rect">
            <a:avLst/>
          </a:prstGeom>
        </p:spPr>
        <p:txBody>
          <a:bodyPr vert="horz" lIns="91440" tIns="45720" rIns="91440" bIns="45720" rtlCol="0" anchor="ctr">
            <a:norm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r>
              <a:rPr lang="en-US" sz="3600" dirty="0">
                <a:solidFill>
                  <a:schemeClr val="bg1"/>
                </a:solidFill>
                <a:latin typeface="FRUTIGER LT 57 CONDENSED" panose="02000503000000000000" pitchFamily="2" charset="0"/>
              </a:rPr>
              <a:t>Chapter 4</a:t>
            </a:r>
          </a:p>
        </p:txBody>
      </p:sp>
    </p:spTree>
    <p:extLst>
      <p:ext uri="{BB962C8B-B14F-4D97-AF65-F5344CB8AC3E}">
        <p14:creationId xmlns:p14="http://schemas.microsoft.com/office/powerpoint/2010/main" val="774391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284" y="274639"/>
            <a:ext cx="7445115" cy="1143000"/>
          </a:xfrm>
        </p:spPr>
        <p:txBody>
          <a:bodyPr vert="horz" lIns="91440" tIns="45720" rIns="91440" bIns="45720" rtlCol="0" anchor="ctr">
            <a:normAutofit/>
          </a:bodyPr>
          <a:lstStyle/>
          <a:p>
            <a:r>
              <a:rPr lang="en-US" dirty="0">
                <a:solidFill>
                  <a:schemeClr val="bg1"/>
                </a:solidFill>
                <a:latin typeface="Impact" panose="020B0806030902050204" pitchFamily="34" charset="0"/>
              </a:rPr>
              <a:t>The Allies</a:t>
            </a:r>
          </a:p>
        </p:txBody>
      </p:sp>
      <p:sp>
        <p:nvSpPr>
          <p:cNvPr id="3" name="Content Placeholder 2"/>
          <p:cNvSpPr>
            <a:spLocks noGrp="1"/>
          </p:cNvSpPr>
          <p:nvPr>
            <p:ph idx="1"/>
          </p:nvPr>
        </p:nvSpPr>
        <p:spPr>
          <a:xfrm>
            <a:off x="609600" y="1918741"/>
            <a:ext cx="10972800" cy="4207423"/>
          </a:xfrm>
        </p:spPr>
        <p:txBody>
          <a:bodyPr vert="horz" lIns="91440" tIns="45720" rIns="91440" bIns="45720" rtlCol="0">
            <a:noAutofit/>
          </a:bodyPr>
          <a:lstStyle/>
          <a:p>
            <a:pPr>
              <a:spcBef>
                <a:spcPts val="0"/>
              </a:spcBef>
            </a:pPr>
            <a:r>
              <a:rPr lang="en-US" sz="4000" dirty="0">
                <a:solidFill>
                  <a:schemeClr val="bg1"/>
                </a:solidFill>
                <a:latin typeface="FRUTIGER LT 57 CONDENSED" panose="02000503000000000000" pitchFamily="2" charset="0"/>
              </a:rPr>
              <a:t>The Action</a:t>
            </a:r>
          </a:p>
          <a:p>
            <a:pPr lvl="1">
              <a:spcBef>
                <a:spcPts val="0"/>
              </a:spcBef>
            </a:pPr>
            <a:r>
              <a:rPr lang="en-US" sz="3600" dirty="0">
                <a:solidFill>
                  <a:schemeClr val="bg1"/>
                </a:solidFill>
                <a:latin typeface="FRUTIGER LT 57 CONDENSED" panose="02000503000000000000" pitchFamily="2" charset="0"/>
              </a:rPr>
              <a:t>4 living creatures worship God</a:t>
            </a:r>
          </a:p>
          <a:p>
            <a:pPr lvl="1">
              <a:spcBef>
                <a:spcPts val="0"/>
              </a:spcBef>
            </a:pPr>
            <a:r>
              <a:rPr lang="en-US" sz="3600" dirty="0">
                <a:solidFill>
                  <a:schemeClr val="bg1"/>
                </a:solidFill>
                <a:latin typeface="FRUTIGER LT 57 CONDENSED" panose="02000503000000000000" pitchFamily="2" charset="0"/>
              </a:rPr>
              <a:t>24 elders worship God</a:t>
            </a:r>
          </a:p>
          <a:p>
            <a:pPr lvl="1">
              <a:spcBef>
                <a:spcPts val="0"/>
              </a:spcBef>
            </a:pPr>
            <a:r>
              <a:rPr lang="en-US" sz="3600" dirty="0">
                <a:solidFill>
                  <a:schemeClr val="bg1"/>
                </a:solidFill>
                <a:latin typeface="FRUTIGER LT 57 CONDENSED" panose="02000503000000000000" pitchFamily="2" charset="0"/>
              </a:rPr>
              <a:t>“Worthy are you</a:t>
            </a:r>
            <a:r>
              <a:rPr lang="is-IS" sz="3600" dirty="0">
                <a:solidFill>
                  <a:schemeClr val="bg1"/>
                </a:solidFill>
                <a:latin typeface="FRUTIGER LT 57 CONDENSED" panose="02000503000000000000" pitchFamily="2" charset="0"/>
              </a:rPr>
              <a:t>…to recieve glory and honor and power.”</a:t>
            </a:r>
            <a:endParaRPr lang="en-US" sz="3600" dirty="0">
              <a:solidFill>
                <a:schemeClr val="bg1"/>
              </a:solidFill>
              <a:latin typeface="FRUTIGER LT 57 CONDENSED" panose="02000503000000000000" pitchFamily="2" charset="0"/>
            </a:endParaRPr>
          </a:p>
          <a:p>
            <a:pPr lvl="1">
              <a:spcBef>
                <a:spcPts val="0"/>
              </a:spcBef>
            </a:pPr>
            <a:endParaRPr lang="en-US" sz="3600" dirty="0">
              <a:solidFill>
                <a:schemeClr val="bg1"/>
              </a:solidFill>
              <a:latin typeface="FRUTIGER LT 57 CONDENSED" panose="02000503000000000000" pitchFamily="2" charset="0"/>
            </a:endParaRPr>
          </a:p>
        </p:txBody>
      </p:sp>
      <p:sp>
        <p:nvSpPr>
          <p:cNvPr id="4" name="Title 1"/>
          <p:cNvSpPr txBox="1">
            <a:spLocks/>
          </p:cNvSpPr>
          <p:nvPr/>
        </p:nvSpPr>
        <p:spPr>
          <a:xfrm>
            <a:off x="4994221" y="805627"/>
            <a:ext cx="7445115" cy="1143000"/>
          </a:xfrm>
          <a:prstGeom prst="rect">
            <a:avLst/>
          </a:prstGeom>
        </p:spPr>
        <p:txBody>
          <a:bodyPr vert="horz" lIns="91440" tIns="45720" rIns="91440" bIns="45720" rtlCol="0" anchor="ctr">
            <a:normAutofit/>
          </a:bodyPr>
          <a:lstStyle>
            <a:defPPr>
              <a:defRPr lang="en-US"/>
            </a:defPPr>
            <a:lvl1pPr algn="ctr" defTabSz="609585">
              <a:spcBef>
                <a:spcPct val="0"/>
              </a:spcBef>
              <a:buNone/>
              <a:defRPr sz="3600">
                <a:solidFill>
                  <a:schemeClr val="bg1"/>
                </a:solidFill>
                <a:latin typeface="FRUTIGER LT 57 CONDENSED" panose="02000503000000000000" pitchFamily="2" charset="0"/>
                <a:ea typeface="+mj-ea"/>
                <a:cs typeface="+mj-cs"/>
              </a:defRPr>
            </a:lvl1pPr>
          </a:lstStyle>
          <a:p>
            <a:r>
              <a:rPr lang="en-US" dirty="0"/>
              <a:t>Chapter 4</a:t>
            </a:r>
          </a:p>
        </p:txBody>
      </p:sp>
    </p:spTree>
    <p:extLst>
      <p:ext uri="{BB962C8B-B14F-4D97-AF65-F5344CB8AC3E}">
        <p14:creationId xmlns:p14="http://schemas.microsoft.com/office/powerpoint/2010/main" val="53803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284" y="274639"/>
            <a:ext cx="7445115" cy="1143000"/>
          </a:xfrm>
        </p:spPr>
        <p:txBody>
          <a:bodyPr vert="horz" lIns="91440" tIns="45720" rIns="91440" bIns="45720" rtlCol="0" anchor="ctr">
            <a:normAutofit/>
          </a:bodyPr>
          <a:lstStyle/>
          <a:p>
            <a:r>
              <a:rPr lang="en-US" dirty="0">
                <a:solidFill>
                  <a:schemeClr val="bg1"/>
                </a:solidFill>
                <a:latin typeface="Impact" panose="020B0806030902050204" pitchFamily="34" charset="0"/>
              </a:rPr>
              <a:t>The Allies</a:t>
            </a:r>
          </a:p>
        </p:txBody>
      </p:sp>
      <p:sp>
        <p:nvSpPr>
          <p:cNvPr id="3" name="Content Placeholder 2"/>
          <p:cNvSpPr>
            <a:spLocks noGrp="1"/>
          </p:cNvSpPr>
          <p:nvPr>
            <p:ph idx="1"/>
          </p:nvPr>
        </p:nvSpPr>
        <p:spPr>
          <a:xfrm>
            <a:off x="609600" y="1918741"/>
            <a:ext cx="10972800" cy="4207423"/>
          </a:xfrm>
        </p:spPr>
        <p:txBody>
          <a:bodyPr vert="horz" lIns="91440" tIns="45720" rIns="91440" bIns="45720" rtlCol="0">
            <a:noAutofit/>
          </a:bodyPr>
          <a:lstStyle/>
          <a:p>
            <a:pPr>
              <a:spcBef>
                <a:spcPts val="0"/>
              </a:spcBef>
            </a:pPr>
            <a:r>
              <a:rPr lang="en-US" sz="4000" dirty="0">
                <a:solidFill>
                  <a:schemeClr val="bg1"/>
                </a:solidFill>
                <a:latin typeface="FRUTIGER LT 57 CONDENSED" panose="02000503000000000000" pitchFamily="2" charset="0"/>
              </a:rPr>
              <a:t>A search for someone WORTHY to open the scroll</a:t>
            </a:r>
          </a:p>
          <a:p>
            <a:pPr>
              <a:spcBef>
                <a:spcPts val="0"/>
              </a:spcBef>
            </a:pPr>
            <a:r>
              <a:rPr lang="en-US" sz="4000" dirty="0">
                <a:solidFill>
                  <a:schemeClr val="bg1"/>
                </a:solidFill>
                <a:latin typeface="FRUTIGER LT 57 CONDENSED" panose="02000503000000000000" pitchFamily="2" charset="0"/>
              </a:rPr>
              <a:t>The Lion of the tribe of Judah is WORTHY</a:t>
            </a:r>
          </a:p>
          <a:p>
            <a:pPr>
              <a:spcBef>
                <a:spcPts val="0"/>
              </a:spcBef>
            </a:pPr>
            <a:r>
              <a:rPr lang="en-US" sz="4000" dirty="0">
                <a:solidFill>
                  <a:schemeClr val="bg1"/>
                </a:solidFill>
                <a:latin typeface="FRUTIGER LT 57 CONDENSED" panose="02000503000000000000" pitchFamily="2" charset="0"/>
              </a:rPr>
              <a:t>The Lamb</a:t>
            </a:r>
          </a:p>
          <a:p>
            <a:pPr lvl="1">
              <a:spcBef>
                <a:spcPts val="0"/>
              </a:spcBef>
            </a:pPr>
            <a:r>
              <a:rPr lang="en-US" sz="3600" dirty="0">
                <a:solidFill>
                  <a:schemeClr val="bg1"/>
                </a:solidFill>
                <a:latin typeface="FRUTIGER LT 57 CONDENSED" panose="02000503000000000000" pitchFamily="2" charset="0"/>
              </a:rPr>
              <a:t>Seven horns, seven eyes, standing as if slain</a:t>
            </a:r>
          </a:p>
          <a:p>
            <a:pPr>
              <a:spcBef>
                <a:spcPts val="0"/>
              </a:spcBef>
            </a:pPr>
            <a:r>
              <a:rPr lang="en-US" sz="4000" dirty="0">
                <a:solidFill>
                  <a:schemeClr val="bg1"/>
                </a:solidFill>
                <a:latin typeface="FRUTIGER LT 57 CONDENSED" panose="02000503000000000000" pitchFamily="2" charset="0"/>
              </a:rPr>
              <a:t>He takes the scroll from God.</a:t>
            </a:r>
          </a:p>
          <a:p>
            <a:pPr>
              <a:spcBef>
                <a:spcPts val="0"/>
              </a:spcBef>
            </a:pPr>
            <a:endParaRPr lang="en-US" sz="4000" dirty="0">
              <a:solidFill>
                <a:schemeClr val="bg1"/>
              </a:solidFill>
              <a:latin typeface="FRUTIGER LT 57 CONDENSED" panose="02000503000000000000" pitchFamily="2" charset="0"/>
            </a:endParaRPr>
          </a:p>
        </p:txBody>
      </p:sp>
      <p:sp>
        <p:nvSpPr>
          <p:cNvPr id="4" name="Title 1"/>
          <p:cNvSpPr txBox="1">
            <a:spLocks/>
          </p:cNvSpPr>
          <p:nvPr/>
        </p:nvSpPr>
        <p:spPr>
          <a:xfrm>
            <a:off x="4994221" y="805627"/>
            <a:ext cx="7445115" cy="1143000"/>
          </a:xfrm>
          <a:prstGeom prst="rect">
            <a:avLst/>
          </a:prstGeom>
        </p:spPr>
        <p:txBody>
          <a:bodyPr vert="horz" lIns="91440" tIns="45720" rIns="91440" bIns="45720" rtlCol="0" anchor="ctr">
            <a:normAutofit/>
          </a:bodyPr>
          <a:lstStyle>
            <a:defPPr>
              <a:defRPr lang="en-US"/>
            </a:defPPr>
            <a:lvl1pPr algn="ctr" defTabSz="609585">
              <a:spcBef>
                <a:spcPct val="0"/>
              </a:spcBef>
              <a:buNone/>
              <a:defRPr sz="3600">
                <a:solidFill>
                  <a:schemeClr val="bg1"/>
                </a:solidFill>
                <a:latin typeface="FRUTIGER LT 57 CONDENSED" panose="02000503000000000000" pitchFamily="2" charset="0"/>
                <a:ea typeface="+mj-ea"/>
                <a:cs typeface="+mj-cs"/>
              </a:defRPr>
            </a:lvl1pPr>
          </a:lstStyle>
          <a:p>
            <a:r>
              <a:rPr lang="en-US" dirty="0"/>
              <a:t>Chapter 5</a:t>
            </a:r>
          </a:p>
        </p:txBody>
      </p:sp>
    </p:spTree>
    <p:extLst>
      <p:ext uri="{BB962C8B-B14F-4D97-AF65-F5344CB8AC3E}">
        <p14:creationId xmlns:p14="http://schemas.microsoft.com/office/powerpoint/2010/main" val="28069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284" y="274639"/>
            <a:ext cx="7445115" cy="1143000"/>
          </a:xfrm>
        </p:spPr>
        <p:txBody>
          <a:bodyPr vert="horz" lIns="91440" tIns="45720" rIns="91440" bIns="45720" rtlCol="0" anchor="ctr">
            <a:normAutofit/>
          </a:bodyPr>
          <a:lstStyle/>
          <a:p>
            <a:r>
              <a:rPr lang="en-US" dirty="0">
                <a:solidFill>
                  <a:schemeClr val="bg1"/>
                </a:solidFill>
                <a:latin typeface="Impact" panose="020B0806030902050204" pitchFamily="34" charset="0"/>
              </a:rPr>
              <a:t>The Allies</a:t>
            </a:r>
          </a:p>
        </p:txBody>
      </p:sp>
      <p:sp>
        <p:nvSpPr>
          <p:cNvPr id="3" name="Content Placeholder 2"/>
          <p:cNvSpPr>
            <a:spLocks noGrp="1"/>
          </p:cNvSpPr>
          <p:nvPr>
            <p:ph idx="1"/>
          </p:nvPr>
        </p:nvSpPr>
        <p:spPr>
          <a:xfrm>
            <a:off x="609600" y="1918741"/>
            <a:ext cx="10972800" cy="4207423"/>
          </a:xfrm>
        </p:spPr>
        <p:txBody>
          <a:bodyPr vert="horz" lIns="91440" tIns="45720" rIns="91440" bIns="45720" rtlCol="0">
            <a:noAutofit/>
          </a:bodyPr>
          <a:lstStyle/>
          <a:p>
            <a:pPr>
              <a:spcBef>
                <a:spcPts val="0"/>
              </a:spcBef>
            </a:pPr>
            <a:r>
              <a:rPr lang="en-US" sz="4000" dirty="0">
                <a:solidFill>
                  <a:schemeClr val="bg1"/>
                </a:solidFill>
                <a:latin typeface="FRUTIGER LT 57 CONDENSED" panose="02000503000000000000" pitchFamily="2" charset="0"/>
              </a:rPr>
              <a:t>The Lamb - Jesus</a:t>
            </a:r>
          </a:p>
          <a:p>
            <a:pPr lvl="1">
              <a:spcBef>
                <a:spcPts val="0"/>
              </a:spcBef>
            </a:pPr>
            <a:r>
              <a:rPr lang="en-US" sz="3600" dirty="0">
                <a:solidFill>
                  <a:schemeClr val="bg1"/>
                </a:solidFill>
                <a:latin typeface="FRUTIGER LT 57 CONDENSED" panose="02000503000000000000" pitchFamily="2" charset="0"/>
              </a:rPr>
              <a:t>Lion of the tribe of Judah, Root of David</a:t>
            </a:r>
          </a:p>
          <a:p>
            <a:pPr lvl="1">
              <a:spcBef>
                <a:spcPts val="0"/>
              </a:spcBef>
            </a:pPr>
            <a:r>
              <a:rPr lang="en-US" sz="3600" dirty="0">
                <a:solidFill>
                  <a:schemeClr val="bg1"/>
                </a:solidFill>
                <a:latin typeface="FRUTIGER LT 57 CONDENSED" panose="02000503000000000000" pitchFamily="2" charset="0"/>
              </a:rPr>
              <a:t>Standing as if Slain</a:t>
            </a:r>
          </a:p>
          <a:p>
            <a:pPr lvl="1">
              <a:spcBef>
                <a:spcPts val="0"/>
              </a:spcBef>
            </a:pPr>
            <a:r>
              <a:rPr lang="en-US" sz="3600" dirty="0">
                <a:solidFill>
                  <a:schemeClr val="bg1"/>
                </a:solidFill>
                <a:latin typeface="FRUTIGER LT 57 CONDENSED" panose="02000503000000000000" pitchFamily="2" charset="0"/>
              </a:rPr>
              <a:t>Purchased with his blood men of every tribe</a:t>
            </a:r>
          </a:p>
          <a:p>
            <a:pPr lvl="1">
              <a:spcBef>
                <a:spcPts val="0"/>
              </a:spcBef>
            </a:pPr>
            <a:r>
              <a:rPr lang="en-US" sz="3600" dirty="0">
                <a:solidFill>
                  <a:schemeClr val="bg1"/>
                </a:solidFill>
                <a:latin typeface="FRUTIGER LT 57 CONDENSED" panose="02000503000000000000" pitchFamily="2" charset="0"/>
              </a:rPr>
              <a:t>He is worshiped with Him on the throne</a:t>
            </a:r>
          </a:p>
        </p:txBody>
      </p:sp>
      <p:sp>
        <p:nvSpPr>
          <p:cNvPr id="4" name="Title 1"/>
          <p:cNvSpPr txBox="1">
            <a:spLocks/>
          </p:cNvSpPr>
          <p:nvPr/>
        </p:nvSpPr>
        <p:spPr>
          <a:xfrm>
            <a:off x="4994221" y="805627"/>
            <a:ext cx="7445115" cy="1143000"/>
          </a:xfrm>
          <a:prstGeom prst="rect">
            <a:avLst/>
          </a:prstGeom>
        </p:spPr>
        <p:txBody>
          <a:bodyPr vert="horz" lIns="91440" tIns="45720" rIns="91440" bIns="45720" rtlCol="0" anchor="ctr">
            <a:normAutofit/>
          </a:bodyPr>
          <a:lstStyle>
            <a:defPPr>
              <a:defRPr lang="en-US"/>
            </a:defPPr>
            <a:lvl1pPr algn="ctr" defTabSz="609585">
              <a:spcBef>
                <a:spcPct val="0"/>
              </a:spcBef>
              <a:buNone/>
              <a:defRPr sz="3600">
                <a:solidFill>
                  <a:schemeClr val="bg1"/>
                </a:solidFill>
                <a:latin typeface="FRUTIGER LT 57 CONDENSED" panose="02000503000000000000" pitchFamily="2" charset="0"/>
                <a:ea typeface="+mj-ea"/>
                <a:cs typeface="+mj-cs"/>
              </a:defRPr>
            </a:lvl1pPr>
          </a:lstStyle>
          <a:p>
            <a:r>
              <a:rPr lang="en-US" dirty="0"/>
              <a:t>Chapter 5</a:t>
            </a:r>
          </a:p>
        </p:txBody>
      </p:sp>
      <p:sp>
        <p:nvSpPr>
          <p:cNvPr id="5" name="Rectangle 4"/>
          <p:cNvSpPr/>
          <p:nvPr/>
        </p:nvSpPr>
        <p:spPr>
          <a:xfrm>
            <a:off x="3365290" y="1991107"/>
            <a:ext cx="1543987" cy="539646"/>
          </a:xfrm>
          <a:prstGeom prst="rect">
            <a:avLst/>
          </a:prstGeom>
          <a:solidFill>
            <a:srgbClr val="0B05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48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284" y="274639"/>
            <a:ext cx="7445115" cy="1143000"/>
          </a:xfrm>
        </p:spPr>
        <p:txBody>
          <a:bodyPr vert="horz" lIns="91440" tIns="45720" rIns="91440" bIns="45720" rtlCol="0" anchor="ctr">
            <a:normAutofit/>
          </a:bodyPr>
          <a:lstStyle/>
          <a:p>
            <a:r>
              <a:rPr lang="en-US" dirty="0">
                <a:solidFill>
                  <a:schemeClr val="bg1"/>
                </a:solidFill>
                <a:latin typeface="Impact" panose="020B0806030902050204" pitchFamily="34" charset="0"/>
              </a:rPr>
              <a:t>The Allies</a:t>
            </a:r>
          </a:p>
        </p:txBody>
      </p:sp>
      <p:sp>
        <p:nvSpPr>
          <p:cNvPr id="3" name="Content Placeholder 2"/>
          <p:cNvSpPr>
            <a:spLocks noGrp="1"/>
          </p:cNvSpPr>
          <p:nvPr>
            <p:ph idx="1"/>
          </p:nvPr>
        </p:nvSpPr>
        <p:spPr>
          <a:xfrm>
            <a:off x="609600" y="1918741"/>
            <a:ext cx="10972800" cy="4207423"/>
          </a:xfrm>
        </p:spPr>
        <p:txBody>
          <a:bodyPr vert="horz" lIns="91440" tIns="45720" rIns="91440" bIns="45720" rtlCol="0">
            <a:noAutofit/>
          </a:bodyPr>
          <a:lstStyle/>
          <a:p>
            <a:pPr>
              <a:spcBef>
                <a:spcPts val="0"/>
              </a:spcBef>
            </a:pPr>
            <a:r>
              <a:rPr lang="en-US" sz="4000" dirty="0">
                <a:solidFill>
                  <a:schemeClr val="bg1"/>
                </a:solidFill>
                <a:latin typeface="FRUTIGER LT 57 CONDENSED" panose="02000503000000000000" pitchFamily="2" charset="0"/>
              </a:rPr>
              <a:t>Revelation 12:1-6</a:t>
            </a:r>
          </a:p>
          <a:p>
            <a:pPr>
              <a:spcBef>
                <a:spcPts val="0"/>
              </a:spcBef>
            </a:pPr>
            <a:r>
              <a:rPr lang="en-US" sz="4000" dirty="0">
                <a:solidFill>
                  <a:schemeClr val="bg1"/>
                </a:solidFill>
                <a:latin typeface="FRUTIGER LT 57 CONDENSED" panose="02000503000000000000" pitchFamily="2" charset="0"/>
              </a:rPr>
              <a:t>Revelation 14:1-5</a:t>
            </a:r>
          </a:p>
          <a:p>
            <a:pPr>
              <a:spcBef>
                <a:spcPts val="0"/>
              </a:spcBef>
            </a:pPr>
            <a:r>
              <a:rPr lang="en-US" sz="4000" dirty="0">
                <a:solidFill>
                  <a:schemeClr val="bg1"/>
                </a:solidFill>
                <a:latin typeface="FRUTIGER LT 57 CONDENSED" panose="02000503000000000000" pitchFamily="2" charset="0"/>
              </a:rPr>
              <a:t>Revelation 19:11-21</a:t>
            </a:r>
          </a:p>
          <a:p>
            <a:pPr marL="0" indent="0" algn="ctr">
              <a:spcBef>
                <a:spcPts val="0"/>
              </a:spcBef>
              <a:buNone/>
            </a:pPr>
            <a:endParaRPr lang="en-US" sz="4000" b="1" dirty="0">
              <a:solidFill>
                <a:schemeClr val="bg1"/>
              </a:solidFill>
              <a:latin typeface="FRUTIGER LT 57 CONDENSED" panose="02000503000000000000" pitchFamily="2" charset="0"/>
            </a:endParaRPr>
          </a:p>
          <a:p>
            <a:pPr marL="0" indent="0" algn="ctr">
              <a:spcBef>
                <a:spcPts val="0"/>
              </a:spcBef>
              <a:buNone/>
            </a:pPr>
            <a:r>
              <a:rPr lang="en-US" sz="3600" b="1" dirty="0">
                <a:solidFill>
                  <a:schemeClr val="bg1"/>
                </a:solidFill>
                <a:latin typeface="FRUTIGER LT 57 CONDENSED" panose="02000503000000000000" pitchFamily="2" charset="0"/>
              </a:rPr>
              <a:t>He Lead’s the Forces of God!!</a:t>
            </a:r>
          </a:p>
        </p:txBody>
      </p:sp>
      <p:sp>
        <p:nvSpPr>
          <p:cNvPr id="4" name="Title 1"/>
          <p:cNvSpPr txBox="1">
            <a:spLocks/>
          </p:cNvSpPr>
          <p:nvPr/>
        </p:nvSpPr>
        <p:spPr>
          <a:xfrm>
            <a:off x="4994221" y="805627"/>
            <a:ext cx="7445115" cy="1143000"/>
          </a:xfrm>
          <a:prstGeom prst="rect">
            <a:avLst/>
          </a:prstGeom>
        </p:spPr>
        <p:txBody>
          <a:bodyPr vert="horz" lIns="91440" tIns="45720" rIns="91440" bIns="45720" rtlCol="0" anchor="ctr">
            <a:normAutofit/>
          </a:bodyPr>
          <a:lstStyle>
            <a:defPPr>
              <a:defRPr lang="en-US"/>
            </a:defPPr>
            <a:lvl1pPr algn="ctr" defTabSz="609585">
              <a:spcBef>
                <a:spcPct val="0"/>
              </a:spcBef>
              <a:buNone/>
              <a:defRPr sz="3600">
                <a:solidFill>
                  <a:schemeClr val="bg1"/>
                </a:solidFill>
                <a:latin typeface="FRUTIGER LT 57 CONDENSED" panose="02000503000000000000" pitchFamily="2" charset="0"/>
                <a:ea typeface="+mj-ea"/>
                <a:cs typeface="+mj-cs"/>
              </a:defRPr>
            </a:lvl1pPr>
          </a:lstStyle>
          <a:p>
            <a:r>
              <a:rPr lang="en-US" dirty="0"/>
              <a:t>Future Images of Jesus (The Lamb)</a:t>
            </a:r>
          </a:p>
        </p:txBody>
      </p:sp>
    </p:spTree>
    <p:extLst>
      <p:ext uri="{BB962C8B-B14F-4D97-AF65-F5344CB8AC3E}">
        <p14:creationId xmlns:p14="http://schemas.microsoft.com/office/powerpoint/2010/main" val="93087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284" y="274639"/>
            <a:ext cx="7445115" cy="1143000"/>
          </a:xfrm>
        </p:spPr>
        <p:txBody>
          <a:bodyPr vert="horz" lIns="91440" tIns="45720" rIns="91440" bIns="45720" rtlCol="0" anchor="ctr">
            <a:normAutofit/>
          </a:bodyPr>
          <a:lstStyle/>
          <a:p>
            <a:r>
              <a:rPr lang="en-US" dirty="0">
                <a:solidFill>
                  <a:schemeClr val="bg1"/>
                </a:solidFill>
                <a:latin typeface="Impact" panose="020B0806030902050204" pitchFamily="34" charset="0"/>
              </a:rPr>
              <a:t>The Enemies</a:t>
            </a:r>
          </a:p>
        </p:txBody>
      </p:sp>
      <p:sp>
        <p:nvSpPr>
          <p:cNvPr id="3" name="Content Placeholder 2"/>
          <p:cNvSpPr>
            <a:spLocks noGrp="1"/>
          </p:cNvSpPr>
          <p:nvPr>
            <p:ph idx="1"/>
          </p:nvPr>
        </p:nvSpPr>
        <p:spPr>
          <a:xfrm>
            <a:off x="609600" y="1918741"/>
            <a:ext cx="10972800" cy="4207423"/>
          </a:xfrm>
        </p:spPr>
        <p:txBody>
          <a:bodyPr vert="horz" lIns="91440" tIns="45720" rIns="91440" bIns="45720" rtlCol="0">
            <a:noAutofit/>
          </a:bodyPr>
          <a:lstStyle/>
          <a:p>
            <a:pPr>
              <a:spcBef>
                <a:spcPts val="0"/>
              </a:spcBef>
            </a:pPr>
            <a:r>
              <a:rPr lang="en-US" sz="4000" dirty="0">
                <a:solidFill>
                  <a:schemeClr val="bg1"/>
                </a:solidFill>
                <a:latin typeface="FRUTIGER LT 57 CONDENSED" panose="02000503000000000000" pitchFamily="2" charset="0"/>
              </a:rPr>
              <a:t>A Great Red Dragon</a:t>
            </a:r>
          </a:p>
          <a:p>
            <a:pPr lvl="1">
              <a:spcBef>
                <a:spcPts val="0"/>
              </a:spcBef>
            </a:pPr>
            <a:r>
              <a:rPr lang="en-US" sz="3600" dirty="0">
                <a:solidFill>
                  <a:schemeClr val="bg1"/>
                </a:solidFill>
                <a:latin typeface="FRUTIGER LT 57 CONDENSED" panose="02000503000000000000" pitchFamily="2" charset="0"/>
              </a:rPr>
              <a:t>7 heads</a:t>
            </a:r>
          </a:p>
          <a:p>
            <a:pPr lvl="1">
              <a:spcBef>
                <a:spcPts val="0"/>
              </a:spcBef>
            </a:pPr>
            <a:r>
              <a:rPr lang="en-US" sz="3600" dirty="0">
                <a:solidFill>
                  <a:schemeClr val="bg1"/>
                </a:solidFill>
                <a:latin typeface="FRUTIGER LT 57 CONDENSED" panose="02000503000000000000" pitchFamily="2" charset="0"/>
              </a:rPr>
              <a:t>10 horns</a:t>
            </a:r>
          </a:p>
          <a:p>
            <a:pPr lvl="1">
              <a:spcBef>
                <a:spcPts val="0"/>
              </a:spcBef>
            </a:pPr>
            <a:r>
              <a:rPr lang="en-US" sz="3600" dirty="0">
                <a:solidFill>
                  <a:schemeClr val="bg1"/>
                </a:solidFill>
                <a:latin typeface="FRUTIGER LT 57 CONDENSED" panose="02000503000000000000" pitchFamily="2" charset="0"/>
              </a:rPr>
              <a:t>Diadems on each head</a:t>
            </a:r>
          </a:p>
          <a:p>
            <a:pPr lvl="1">
              <a:spcBef>
                <a:spcPts val="0"/>
              </a:spcBef>
            </a:pPr>
            <a:r>
              <a:rPr lang="en-US" sz="3600" dirty="0">
                <a:solidFill>
                  <a:schemeClr val="bg1"/>
                </a:solidFill>
                <a:latin typeface="FRUTIGER LT 57 CONDENSED" panose="02000503000000000000" pitchFamily="2" charset="0"/>
              </a:rPr>
              <a:t>His tail sweeps away 1/3 of the stars of heaven</a:t>
            </a:r>
          </a:p>
        </p:txBody>
      </p:sp>
      <p:sp>
        <p:nvSpPr>
          <p:cNvPr id="4" name="Title 1"/>
          <p:cNvSpPr txBox="1">
            <a:spLocks/>
          </p:cNvSpPr>
          <p:nvPr/>
        </p:nvSpPr>
        <p:spPr>
          <a:xfrm>
            <a:off x="4994221" y="805627"/>
            <a:ext cx="7445115" cy="1143000"/>
          </a:xfrm>
          <a:prstGeom prst="rect">
            <a:avLst/>
          </a:prstGeom>
        </p:spPr>
        <p:txBody>
          <a:bodyPr vert="horz" lIns="91440" tIns="45720" rIns="91440" bIns="45720" rtlCol="0" anchor="ctr">
            <a:normAutofit/>
          </a:bodyPr>
          <a:lstStyle>
            <a:defPPr>
              <a:defRPr lang="en-US"/>
            </a:defPPr>
            <a:lvl1pPr algn="ctr" defTabSz="609585">
              <a:spcBef>
                <a:spcPct val="0"/>
              </a:spcBef>
              <a:buNone/>
              <a:defRPr sz="3600">
                <a:solidFill>
                  <a:schemeClr val="bg1"/>
                </a:solidFill>
                <a:latin typeface="FRUTIGER LT 57 CONDENSED" panose="02000503000000000000" pitchFamily="2" charset="0"/>
                <a:ea typeface="+mj-ea"/>
                <a:cs typeface="+mj-cs"/>
              </a:defRPr>
            </a:lvl1pPr>
          </a:lstStyle>
          <a:p>
            <a:r>
              <a:rPr lang="en-US" dirty="0"/>
              <a:t>Chapter 12</a:t>
            </a:r>
          </a:p>
        </p:txBody>
      </p:sp>
    </p:spTree>
    <p:extLst>
      <p:ext uri="{BB962C8B-B14F-4D97-AF65-F5344CB8AC3E}">
        <p14:creationId xmlns:p14="http://schemas.microsoft.com/office/powerpoint/2010/main" val="205859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Revela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Revelation - 1</Template>
  <TotalTime>387</TotalTime>
  <Words>502</Words>
  <Application>Microsoft Macintosh PowerPoint</Application>
  <PresentationFormat>Widescreen</PresentationFormat>
  <Paragraphs>102</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FRUTIGER LT 57 CONDENSED</vt:lpstr>
      <vt:lpstr>Corbel</vt:lpstr>
      <vt:lpstr>Arial</vt:lpstr>
      <vt:lpstr>Impact</vt:lpstr>
      <vt:lpstr>Revelation</vt:lpstr>
      <vt:lpstr>PowerPoint Presentation</vt:lpstr>
      <vt:lpstr>PowerPoint Presentation</vt:lpstr>
      <vt:lpstr>Style - Numbers</vt:lpstr>
      <vt:lpstr>The Allies</vt:lpstr>
      <vt:lpstr>The Allies</vt:lpstr>
      <vt:lpstr>The Allies</vt:lpstr>
      <vt:lpstr>The Allies</vt:lpstr>
      <vt:lpstr>The Allies</vt:lpstr>
      <vt:lpstr>The Enemies</vt:lpstr>
      <vt:lpstr>The Enemies</vt:lpstr>
      <vt:lpstr>The Enemies</vt:lpstr>
      <vt:lpstr>The Enemies</vt:lpstr>
      <vt:lpstr>The Enemies</vt:lpstr>
      <vt:lpstr>Allies &amp; Enemies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Chesser</dc:creator>
  <cp:lastModifiedBy>Cody Chesser</cp:lastModifiedBy>
  <cp:revision>24</cp:revision>
  <dcterms:created xsi:type="dcterms:W3CDTF">2016-03-04T20:49:52Z</dcterms:created>
  <dcterms:modified xsi:type="dcterms:W3CDTF">2024-10-10T17:23:19Z</dcterms:modified>
</cp:coreProperties>
</file>