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1"/>
  </p:sldMasterIdLst>
  <p:notesMasterIdLst>
    <p:notesMasterId r:id="rId23"/>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orbel" panose="020B0503020204020204" pitchFamily="34" charset="0"/>
      <p:regular r:id="rId28"/>
      <p:bold r:id="rId29"/>
      <p:italic r:id="rId30"/>
      <p:boldItalic r:id="rId31"/>
    </p:embeddedFont>
    <p:embeddedFont>
      <p:font typeface="FRUTIGER LT 57 CONDENSED" panose="02000503000000000000" pitchFamily="2" charset="0"/>
      <p:regular r:id="rId32"/>
    </p:embeddedFont>
    <p:embeddedFont>
      <p:font typeface="Impact" panose="020B08060309020502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E4FE"/>
    <a:srgbClr val="FFEBA0"/>
    <a:srgbClr val="0B0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p:restoredTop sz="92943"/>
  </p:normalViewPr>
  <p:slideViewPr>
    <p:cSldViewPr snapToGrid="0" snapToObjects="1">
      <p:cViewPr varScale="1">
        <p:scale>
          <a:sx n="121" d="100"/>
          <a:sy n="121"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FB042-C721-6A46-B8A8-8B26CF8345ED}"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55222-B6F7-EA4C-943F-30F1E35581D6}" type="slidenum">
              <a:rPr lang="en-US" smtClean="0"/>
              <a:t>‹#›</a:t>
            </a:fld>
            <a:endParaRPr lang="en-US"/>
          </a:p>
        </p:txBody>
      </p:sp>
    </p:spTree>
    <p:extLst>
      <p:ext uri="{BB962C8B-B14F-4D97-AF65-F5344CB8AC3E}">
        <p14:creationId xmlns:p14="http://schemas.microsoft.com/office/powerpoint/2010/main" val="21334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55222-B6F7-EA4C-943F-30F1E35581D6}" type="slidenum">
              <a:rPr lang="en-US" smtClean="0"/>
              <a:t>1</a:t>
            </a:fld>
            <a:endParaRPr lang="en-US"/>
          </a:p>
        </p:txBody>
      </p:sp>
    </p:spTree>
    <p:extLst>
      <p:ext uri="{BB962C8B-B14F-4D97-AF65-F5344CB8AC3E}">
        <p14:creationId xmlns:p14="http://schemas.microsoft.com/office/powerpoint/2010/main" val="153571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BBEA0-6ABB-464C-8BBD-CB2A634A80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753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5385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3622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958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BBEA0-6ABB-464C-8BBD-CB2A634A80B0}"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557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BBEA0-6ABB-464C-8BBD-CB2A634A80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251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BBEA0-6ABB-464C-8BBD-CB2A634A80B0}"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3450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BBEA0-6ABB-464C-8BBD-CB2A634A80B0}"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689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BEA0-6ABB-464C-8BBD-CB2A634A80B0}"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9000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3365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25527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8BBEA0-6ABB-464C-8BBD-CB2A634A80B0}" type="datetimeFigureOut">
              <a:rPr lang="en-US" smtClean="0"/>
              <a:t>11/14/24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BBF87AC-B6D1-1846-9F81-398D18CBAACD}" type="slidenum">
              <a:rPr lang="en-US" smtClean="0"/>
              <a:t>‹#›</a:t>
            </a:fld>
            <a:endParaRPr lang="en-US"/>
          </a:p>
        </p:txBody>
      </p:sp>
    </p:spTree>
    <p:extLst>
      <p:ext uri="{BB962C8B-B14F-4D97-AF65-F5344CB8AC3E}">
        <p14:creationId xmlns:p14="http://schemas.microsoft.com/office/powerpoint/2010/main" val="708646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65553"/>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599" y="2005060"/>
            <a:ext cx="10972800" cy="1159246"/>
          </a:xfrm>
        </p:spPr>
        <p:txBody>
          <a:bodyPr vert="horz" lIns="91440" tIns="45720" rIns="91440" bIns="45720" rtlCol="0">
            <a:normAutofit/>
          </a:bodyPr>
          <a:lstStyle/>
          <a:p>
            <a:pPr marL="0" indent="0" algn="ctr" defTabSz="914400">
              <a:spcBef>
                <a:spcPts val="0"/>
              </a:spcBef>
              <a:buNone/>
            </a:pPr>
            <a:r>
              <a:rPr lang="en-US" sz="6000" dirty="0">
                <a:solidFill>
                  <a:srgbClr val="00B050"/>
                </a:solidFill>
                <a:latin typeface="FRUTIGER LT 57 CONDENSED" panose="02000503000000000000" pitchFamily="2" charset="0"/>
              </a:rPr>
              <a:t>Start: October 607 BC</a:t>
            </a:r>
          </a:p>
        </p:txBody>
      </p:sp>
      <p:sp>
        <p:nvSpPr>
          <p:cNvPr id="4" name="Title 1"/>
          <p:cNvSpPr txBox="1">
            <a:spLocks/>
          </p:cNvSpPr>
          <p:nvPr/>
        </p:nvSpPr>
        <p:spPr>
          <a:xfrm>
            <a:off x="5268883" y="959939"/>
            <a:ext cx="6866965" cy="1143000"/>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4400" dirty="0">
                <a:solidFill>
                  <a:schemeClr val="bg1"/>
                </a:solidFill>
                <a:latin typeface="FRUTIGER LT 57 CONDENSED" panose="02000503000000000000" pitchFamily="2" charset="0"/>
              </a:rPr>
              <a:t>Significance of 1914</a:t>
            </a:r>
          </a:p>
        </p:txBody>
      </p:sp>
      <p:sp>
        <p:nvSpPr>
          <p:cNvPr id="5" name="Content Placeholder 2"/>
          <p:cNvSpPr txBox="1">
            <a:spLocks/>
          </p:cNvSpPr>
          <p:nvPr/>
        </p:nvSpPr>
        <p:spPr>
          <a:xfrm>
            <a:off x="609599" y="3289767"/>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t>2520 Years Later</a:t>
            </a:r>
          </a:p>
        </p:txBody>
      </p:sp>
      <p:sp>
        <p:nvSpPr>
          <p:cNvPr id="6" name="Content Placeholder 2"/>
          <p:cNvSpPr txBox="1">
            <a:spLocks/>
          </p:cNvSpPr>
          <p:nvPr/>
        </p:nvSpPr>
        <p:spPr>
          <a:xfrm>
            <a:off x="609599" y="3869390"/>
            <a:ext cx="10972800" cy="1159246"/>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914400">
              <a:spcBef>
                <a:spcPts val="0"/>
              </a:spcBef>
              <a:buFontTx/>
              <a:buNone/>
            </a:pPr>
            <a:endParaRPr lang="en-US" sz="6000" dirty="0">
              <a:solidFill>
                <a:schemeClr val="bg1"/>
              </a:solidFill>
            </a:endParaRPr>
          </a:p>
        </p:txBody>
      </p:sp>
      <p:sp>
        <p:nvSpPr>
          <p:cNvPr id="7" name="Content Placeholder 2"/>
          <p:cNvSpPr txBox="1">
            <a:spLocks/>
          </p:cNvSpPr>
          <p:nvPr/>
        </p:nvSpPr>
        <p:spPr>
          <a:xfrm>
            <a:off x="609599" y="4574474"/>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solidFill>
                  <a:srgbClr val="FF0000"/>
                </a:solidFill>
              </a:rPr>
              <a:t>End: October 1914</a:t>
            </a:r>
          </a:p>
        </p:txBody>
      </p:sp>
    </p:spTree>
    <p:extLst>
      <p:ext uri="{BB962C8B-B14F-4D97-AF65-F5344CB8AC3E}">
        <p14:creationId xmlns:p14="http://schemas.microsoft.com/office/powerpoint/2010/main" val="9203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a:bodyPr>
          <a:lstStyle/>
          <a:p>
            <a:r>
              <a:rPr lang="en-US" sz="4400" dirty="0">
                <a:solidFill>
                  <a:schemeClr val="bg1"/>
                </a:solidFill>
                <a:latin typeface="FRUTIGER LT 57 CONDENSED" panose="02000503000000000000" pitchFamily="2" charset="0"/>
              </a:rPr>
              <a:t>The Keys to Revelation:</a:t>
            </a:r>
          </a:p>
          <a:p>
            <a:pPr lvl="1"/>
            <a:r>
              <a:rPr lang="en-US" sz="4400" dirty="0">
                <a:solidFill>
                  <a:schemeClr val="bg1"/>
                </a:solidFill>
                <a:latin typeface="FRUTIGER LT 57 CONDENSED" panose="02000503000000000000" pitchFamily="2" charset="0"/>
              </a:rPr>
              <a:t> “No t be understood literally”</a:t>
            </a:r>
          </a:p>
          <a:p>
            <a:pPr lvl="1"/>
            <a:r>
              <a:rPr lang="en-US" sz="4400" dirty="0">
                <a:solidFill>
                  <a:schemeClr val="bg1"/>
                </a:solidFill>
                <a:latin typeface="FRUTIGER LT 57 CONDENSED" panose="02000503000000000000" pitchFamily="2" charset="0"/>
              </a:rPr>
              <a:t>“We have to understand the rest of the Bible”</a:t>
            </a:r>
          </a:p>
          <a:p>
            <a:pPr lvl="1"/>
            <a:r>
              <a:rPr lang="en-US" sz="4400" dirty="0">
                <a:solidFill>
                  <a:schemeClr val="bg1"/>
                </a:solidFill>
                <a:latin typeface="FRUTIGER LT 57 CONDENSED" panose="02000503000000000000" pitchFamily="2" charset="0"/>
              </a:rPr>
              <a:t>“God’s kingdom was established in 1914”</a:t>
            </a:r>
          </a:p>
        </p:txBody>
      </p:sp>
    </p:spTree>
    <p:extLst>
      <p:ext uri="{BB962C8B-B14F-4D97-AF65-F5344CB8AC3E}">
        <p14:creationId xmlns:p14="http://schemas.microsoft.com/office/powerpoint/2010/main" val="106156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a:bodyPr>
          <a:lstStyle/>
          <a:p>
            <a:r>
              <a:rPr lang="en-US" sz="4400" dirty="0">
                <a:solidFill>
                  <a:schemeClr val="bg1"/>
                </a:solidFill>
                <a:latin typeface="FRUTIGER LT 57 CONDENSED" panose="02000503000000000000" pitchFamily="2" charset="0"/>
              </a:rPr>
              <a:t>Focused on Jesus’ second coming.</a:t>
            </a:r>
          </a:p>
          <a:p>
            <a:r>
              <a:rPr lang="en-US" sz="4400" dirty="0">
                <a:solidFill>
                  <a:schemeClr val="bg1"/>
                </a:solidFill>
                <a:latin typeface="FRUTIGER LT 57 CONDENSED" panose="02000503000000000000" pitchFamily="2" charset="0"/>
              </a:rPr>
              <a:t>Revelation 20</a:t>
            </a:r>
          </a:p>
        </p:txBody>
      </p:sp>
    </p:spTree>
    <p:extLst>
      <p:ext uri="{BB962C8B-B14F-4D97-AF65-F5344CB8AC3E}">
        <p14:creationId xmlns:p14="http://schemas.microsoft.com/office/powerpoint/2010/main" val="10173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fontScale="92500" lnSpcReduction="20000"/>
          </a:bodyPr>
          <a:lstStyle/>
          <a:p>
            <a:r>
              <a:rPr lang="en-US" sz="4400" dirty="0">
                <a:solidFill>
                  <a:schemeClr val="bg1"/>
                </a:solidFill>
                <a:latin typeface="FRUTIGER LT 57 CONDENSED" panose="02000503000000000000" pitchFamily="2" charset="0"/>
              </a:rPr>
              <a:t>Jesus will return</a:t>
            </a:r>
          </a:p>
          <a:p>
            <a:r>
              <a:rPr lang="en-US" sz="4400" dirty="0">
                <a:solidFill>
                  <a:schemeClr val="bg1"/>
                </a:solidFill>
                <a:latin typeface="FRUTIGER LT 57 CONDENSED" panose="02000503000000000000" pitchFamily="2" charset="0"/>
              </a:rPr>
              <a:t>He will reign as king in Jerusalem for 1000 years</a:t>
            </a:r>
          </a:p>
          <a:p>
            <a:r>
              <a:rPr lang="en-US" sz="4400" dirty="0">
                <a:solidFill>
                  <a:schemeClr val="bg1"/>
                </a:solidFill>
                <a:latin typeface="FRUTIGER LT 57 CONDENSED" panose="02000503000000000000" pitchFamily="2" charset="0"/>
              </a:rPr>
              <a:t>Armageddon takes place</a:t>
            </a:r>
          </a:p>
          <a:p>
            <a:r>
              <a:rPr lang="en-US" sz="4400" dirty="0">
                <a:solidFill>
                  <a:schemeClr val="bg1"/>
                </a:solidFill>
                <a:latin typeface="FRUTIGER LT 57 CONDENSED" panose="02000503000000000000" pitchFamily="2" charset="0"/>
              </a:rPr>
              <a:t>At the end of the 1000 years Satan is unbound</a:t>
            </a:r>
          </a:p>
          <a:p>
            <a:r>
              <a:rPr lang="en-US" sz="4400" dirty="0">
                <a:solidFill>
                  <a:schemeClr val="bg1"/>
                </a:solidFill>
                <a:latin typeface="FRUTIGER LT 57 CONDENSED" panose="02000503000000000000" pitchFamily="2" charset="0"/>
              </a:rPr>
              <a:t>The Faithful will go to heaven with Jesus</a:t>
            </a:r>
          </a:p>
          <a:p>
            <a:r>
              <a:rPr lang="en-US" sz="4400" dirty="0">
                <a:solidFill>
                  <a:schemeClr val="bg1"/>
                </a:solidFill>
                <a:latin typeface="FRUTIGER LT 57 CONDENSED" panose="02000503000000000000" pitchFamily="2" charset="0"/>
              </a:rPr>
              <a:t>The Unfaithful will remain on earth under oppression of Satan.</a:t>
            </a:r>
          </a:p>
        </p:txBody>
      </p:sp>
    </p:spTree>
    <p:extLst>
      <p:ext uri="{BB962C8B-B14F-4D97-AF65-F5344CB8AC3E}">
        <p14:creationId xmlns:p14="http://schemas.microsoft.com/office/powerpoint/2010/main" val="8917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Categories of </a:t>
            </a:r>
            <a:br>
              <a:rPr lang="en-US" sz="5400" dirty="0">
                <a:solidFill>
                  <a:schemeClr val="bg1"/>
                </a:solidFill>
                <a:latin typeface="Impact" panose="020B0806030902050204" pitchFamily="34" charset="0"/>
              </a:rPr>
            </a:br>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a:bodyPr>
          <a:lstStyle/>
          <a:p>
            <a:r>
              <a:rPr lang="en-US" sz="6600" dirty="0">
                <a:solidFill>
                  <a:schemeClr val="bg1"/>
                </a:solidFill>
                <a:latin typeface="FRUTIGER LT 57 CONDENSED" panose="02000503000000000000" pitchFamily="2" charset="0"/>
              </a:rPr>
              <a:t>Historical</a:t>
            </a:r>
          </a:p>
          <a:p>
            <a:r>
              <a:rPr lang="en-US" sz="6600" dirty="0">
                <a:solidFill>
                  <a:schemeClr val="bg1"/>
                </a:solidFill>
                <a:latin typeface="FRUTIGER LT 57 CONDENSED" panose="02000503000000000000" pitchFamily="2" charset="0"/>
              </a:rPr>
              <a:t>Dispensational</a:t>
            </a:r>
          </a:p>
        </p:txBody>
      </p:sp>
    </p:spTree>
    <p:extLst>
      <p:ext uri="{BB962C8B-B14F-4D97-AF65-F5344CB8AC3E}">
        <p14:creationId xmlns:p14="http://schemas.microsoft.com/office/powerpoint/2010/main" val="20784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Historical </a:t>
            </a:r>
            <a:br>
              <a:rPr lang="en-US" sz="5400" dirty="0">
                <a:solidFill>
                  <a:schemeClr val="bg1"/>
                </a:solidFill>
                <a:latin typeface="Impact" panose="020B0806030902050204" pitchFamily="34" charset="0"/>
              </a:rPr>
            </a:br>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fontScale="70000" lnSpcReduction="20000"/>
          </a:bodyPr>
          <a:lstStyle/>
          <a:p>
            <a:r>
              <a:rPr lang="en-US" sz="6600" dirty="0">
                <a:solidFill>
                  <a:schemeClr val="bg1"/>
                </a:solidFill>
                <a:latin typeface="FRUTIGER LT 57 CONDENSED" panose="02000503000000000000" pitchFamily="2" charset="0"/>
              </a:rPr>
              <a:t>Began in 2</a:t>
            </a:r>
            <a:r>
              <a:rPr lang="en-US" sz="6600" baseline="30000" dirty="0">
                <a:solidFill>
                  <a:schemeClr val="bg1"/>
                </a:solidFill>
                <a:latin typeface="FRUTIGER LT 57 CONDENSED" panose="02000503000000000000" pitchFamily="2" charset="0"/>
              </a:rPr>
              <a:t>nd</a:t>
            </a:r>
            <a:r>
              <a:rPr lang="en-US" sz="6600" dirty="0">
                <a:solidFill>
                  <a:schemeClr val="bg1"/>
                </a:solidFill>
                <a:latin typeface="FRUTIGER LT 57 CONDENSED" panose="02000503000000000000" pitchFamily="2" charset="0"/>
              </a:rPr>
              <a:t> Century</a:t>
            </a:r>
          </a:p>
          <a:p>
            <a:r>
              <a:rPr lang="en-US" sz="6600" dirty="0">
                <a:solidFill>
                  <a:schemeClr val="bg1"/>
                </a:solidFill>
                <a:latin typeface="FRUTIGER LT 57 CONDENSED" panose="02000503000000000000" pitchFamily="2" charset="0"/>
              </a:rPr>
              <a:t>Became unpopular at the end of first millennium</a:t>
            </a:r>
          </a:p>
          <a:p>
            <a:r>
              <a:rPr lang="en-US" sz="6600" dirty="0">
                <a:solidFill>
                  <a:schemeClr val="bg1"/>
                </a:solidFill>
                <a:latin typeface="FRUTIGER LT 57 CONDENSED" panose="02000503000000000000" pitchFamily="2" charset="0"/>
              </a:rPr>
              <a:t>The world more accepted catholic teaching. </a:t>
            </a:r>
          </a:p>
          <a:p>
            <a:r>
              <a:rPr lang="en-US" sz="6600" dirty="0">
                <a:solidFill>
                  <a:schemeClr val="bg1"/>
                </a:solidFill>
                <a:latin typeface="FRUTIGER LT 57 CONDENSED" panose="02000503000000000000" pitchFamily="2" charset="0"/>
              </a:rPr>
              <a:t>Pre-millennialism recovered in the reformation era</a:t>
            </a:r>
          </a:p>
        </p:txBody>
      </p:sp>
    </p:spTree>
    <p:extLst>
      <p:ext uri="{BB962C8B-B14F-4D97-AF65-F5344CB8AC3E}">
        <p14:creationId xmlns:p14="http://schemas.microsoft.com/office/powerpoint/2010/main" val="20493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Dispensational</a:t>
            </a:r>
            <a:br>
              <a:rPr lang="en-US" sz="5400" dirty="0">
                <a:solidFill>
                  <a:schemeClr val="bg1"/>
                </a:solidFill>
                <a:latin typeface="Impact" panose="020B0806030902050204" pitchFamily="34" charset="0"/>
              </a:rPr>
            </a:br>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fontScale="55000" lnSpcReduction="20000"/>
          </a:bodyPr>
          <a:lstStyle/>
          <a:p>
            <a:r>
              <a:rPr lang="en-US" sz="6600" dirty="0">
                <a:solidFill>
                  <a:schemeClr val="bg1"/>
                </a:solidFill>
                <a:latin typeface="FRUTIGER LT 57 CONDENSED" panose="02000503000000000000" pitchFamily="2" charset="0"/>
              </a:rPr>
              <a:t>Divides the earth’s timeline into 7 dispensations</a:t>
            </a:r>
          </a:p>
          <a:p>
            <a:pPr marL="862013" lvl="1" indent="-503238">
              <a:buFont typeface="+mj-lt"/>
              <a:buAutoNum type="arabicPeriod"/>
            </a:pPr>
            <a:r>
              <a:rPr lang="en-US" sz="6066" dirty="0">
                <a:solidFill>
                  <a:schemeClr val="bg1"/>
                </a:solidFill>
                <a:latin typeface="FRUTIGER LT 57 CONDENSED" panose="02000503000000000000" pitchFamily="2" charset="0"/>
              </a:rPr>
              <a:t>the dispensation of innocence - prior to Adam's fall</a:t>
            </a:r>
          </a:p>
          <a:p>
            <a:pPr marL="862013" lvl="1" indent="-503238">
              <a:buFont typeface="+mj-lt"/>
              <a:buAutoNum type="arabicPeriod"/>
            </a:pPr>
            <a:r>
              <a:rPr lang="en-US" sz="6066" dirty="0">
                <a:solidFill>
                  <a:schemeClr val="bg1"/>
                </a:solidFill>
                <a:latin typeface="FRUTIGER LT 57 CONDENSED" panose="02000503000000000000" pitchFamily="2" charset="0"/>
              </a:rPr>
              <a:t>of conscience -  Adam to Noah,</a:t>
            </a:r>
          </a:p>
          <a:p>
            <a:pPr marL="862013" lvl="1" indent="-503238">
              <a:buFont typeface="+mj-lt"/>
              <a:buAutoNum type="arabicPeriod"/>
            </a:pPr>
            <a:r>
              <a:rPr lang="en-US" sz="6066" dirty="0">
                <a:solidFill>
                  <a:schemeClr val="bg1"/>
                </a:solidFill>
                <a:latin typeface="FRUTIGER LT 57 CONDENSED" panose="02000503000000000000" pitchFamily="2" charset="0"/>
              </a:rPr>
              <a:t>of government - Noah to Abraham,</a:t>
            </a:r>
          </a:p>
          <a:p>
            <a:pPr marL="862013" lvl="1" indent="-503238">
              <a:buFont typeface="+mj-lt"/>
              <a:buAutoNum type="arabicPeriod"/>
            </a:pPr>
            <a:r>
              <a:rPr lang="en-US" sz="6066" dirty="0">
                <a:solidFill>
                  <a:schemeClr val="bg1"/>
                </a:solidFill>
                <a:latin typeface="FRUTIGER LT 57 CONDENSED" panose="02000503000000000000" pitchFamily="2" charset="0"/>
              </a:rPr>
              <a:t>of patriarchal rule (or promise) - Abraham to Moses</a:t>
            </a:r>
          </a:p>
          <a:p>
            <a:pPr marL="862013" lvl="1" indent="-503238">
              <a:buFont typeface="+mj-lt"/>
              <a:buAutoNum type="arabicPeriod"/>
            </a:pPr>
            <a:r>
              <a:rPr lang="en-US" sz="6066" dirty="0">
                <a:solidFill>
                  <a:schemeClr val="bg1"/>
                </a:solidFill>
                <a:latin typeface="FRUTIGER LT 57 CONDENSED" panose="02000503000000000000" pitchFamily="2" charset="0"/>
              </a:rPr>
              <a:t>of the Mosaic Law - Moses to Christ</a:t>
            </a:r>
          </a:p>
          <a:p>
            <a:pPr marL="862013" lvl="1" indent="-503238">
              <a:buFont typeface="+mj-lt"/>
              <a:buAutoNum type="arabicPeriod"/>
            </a:pPr>
            <a:r>
              <a:rPr lang="en-US" sz="6066" dirty="0">
                <a:solidFill>
                  <a:schemeClr val="bg1"/>
                </a:solidFill>
                <a:latin typeface="FRUTIGER LT 57 CONDENSED" panose="02000503000000000000" pitchFamily="2" charset="0"/>
              </a:rPr>
              <a:t>of grace - the current church age</a:t>
            </a:r>
          </a:p>
          <a:p>
            <a:pPr marL="862013" lvl="1" indent="-503238">
              <a:buFont typeface="+mj-lt"/>
              <a:buAutoNum type="arabicPeriod"/>
            </a:pPr>
            <a:r>
              <a:rPr lang="en-US" sz="6066" dirty="0">
                <a:solidFill>
                  <a:schemeClr val="bg1"/>
                </a:solidFill>
                <a:latin typeface="FRUTIGER LT 57 CONDENSED" panose="02000503000000000000" pitchFamily="2" charset="0"/>
              </a:rPr>
              <a:t>of a 1,000 year Millennial Kingdom</a:t>
            </a:r>
          </a:p>
        </p:txBody>
      </p:sp>
    </p:spTree>
    <p:extLst>
      <p:ext uri="{BB962C8B-B14F-4D97-AF65-F5344CB8AC3E}">
        <p14:creationId xmlns:p14="http://schemas.microsoft.com/office/powerpoint/2010/main" val="6258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58254" y="4394769"/>
            <a:ext cx="2965621" cy="523220"/>
          </a:xfrm>
          <a:prstGeom prst="rect">
            <a:avLst/>
          </a:prstGeom>
          <a:noFill/>
        </p:spPr>
        <p:txBody>
          <a:bodyPr wrap="square" rtlCol="0">
            <a:spAutoFit/>
          </a:bodyPr>
          <a:lstStyle>
            <a:defPPr>
              <a:defRPr lang="en-US"/>
            </a:defPPr>
            <a:lvl1pPr>
              <a:defRPr sz="2800">
                <a:solidFill>
                  <a:schemeClr val="bg1"/>
                </a:solidFill>
                <a:latin typeface="FRUTIGER LT 57 CONDENSED" panose="02000503000000000000" pitchFamily="2" charset="0"/>
              </a:defRPr>
            </a:lvl1pPr>
          </a:lstStyle>
          <a:p>
            <a:r>
              <a:rPr lang="en-US" dirty="0"/>
              <a:t>Disp. 6     Disp. 7</a:t>
            </a:r>
          </a:p>
        </p:txBody>
      </p:sp>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Dispensational</a:t>
            </a:r>
            <a:br>
              <a:rPr lang="en-US" sz="5400" dirty="0">
                <a:solidFill>
                  <a:schemeClr val="bg1"/>
                </a:solidFill>
                <a:latin typeface="Impact" panose="020B0806030902050204" pitchFamily="34" charset="0"/>
              </a:rPr>
            </a:br>
            <a:r>
              <a:rPr lang="en-US" sz="5400" dirty="0">
                <a:solidFill>
                  <a:schemeClr val="bg1"/>
                </a:solidFill>
                <a:latin typeface="Impact" panose="020B0806030902050204" pitchFamily="34" charset="0"/>
              </a:rPr>
              <a:t>Pre-Millennialism</a:t>
            </a:r>
          </a:p>
        </p:txBody>
      </p:sp>
      <p:cxnSp>
        <p:nvCxnSpPr>
          <p:cNvPr id="7" name="Straight Connector 6"/>
          <p:cNvCxnSpPr/>
          <p:nvPr/>
        </p:nvCxnSpPr>
        <p:spPr>
          <a:xfrm>
            <a:off x="7043354" y="3304906"/>
            <a:ext cx="1" cy="1613083"/>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34530" y="4656379"/>
            <a:ext cx="4423724" cy="0"/>
          </a:xfrm>
          <a:prstGeom prst="line">
            <a:avLst/>
          </a:prstGeom>
          <a:ln w="44450">
            <a:solidFill>
              <a:srgbClr val="00B05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8332578" y="4656379"/>
            <a:ext cx="2238262" cy="0"/>
          </a:xfrm>
          <a:prstGeom prst="line">
            <a:avLst/>
          </a:prstGeom>
          <a:ln w="44450">
            <a:solidFill>
              <a:srgbClr val="00B05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691978" y="4201297"/>
            <a:ext cx="10700952" cy="0"/>
          </a:xfrm>
          <a:prstGeom prst="straightConnector1">
            <a:avLst/>
          </a:prstGeom>
          <a:ln w="142875">
            <a:headEnd type="triangle" w="sm" len="sm"/>
            <a:tailEnd type="triangle" w="sm" len="sm"/>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2374564" y="3377721"/>
            <a:ext cx="4891215" cy="669825"/>
            <a:chOff x="2374564" y="3377721"/>
            <a:chExt cx="4891215" cy="669825"/>
          </a:xfrm>
        </p:grpSpPr>
        <p:cxnSp>
          <p:nvCxnSpPr>
            <p:cNvPr id="19" name="Straight Connector 18"/>
            <p:cNvCxnSpPr/>
            <p:nvPr/>
          </p:nvCxnSpPr>
          <p:spPr>
            <a:xfrm>
              <a:off x="2374564" y="3410465"/>
              <a:ext cx="1" cy="563291"/>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74547" y="3377721"/>
              <a:ext cx="3991232" cy="523220"/>
            </a:xfrm>
            <a:prstGeom prst="rect">
              <a:avLst/>
            </a:prstGeom>
            <a:noFill/>
          </p:spPr>
          <p:txBody>
            <a:bodyPr wrap="square" rtlCol="0">
              <a:spAutoFit/>
            </a:bodyPr>
            <a:lstStyle>
              <a:defPPr>
                <a:defRPr lang="en-US"/>
              </a:defPPr>
              <a:lvl1pPr>
                <a:defRPr sz="2800">
                  <a:solidFill>
                    <a:schemeClr val="bg1"/>
                  </a:solidFill>
                  <a:latin typeface="FRUTIGER LT 57 CONDENSED" panose="02000503000000000000" pitchFamily="2" charset="0"/>
                </a:defRPr>
              </a:lvl1pPr>
            </a:lstStyle>
            <a:p>
              <a:r>
                <a:rPr lang="en-US" dirty="0"/>
                <a:t>7 years of tribulation</a:t>
              </a:r>
            </a:p>
          </p:txBody>
        </p:sp>
        <p:cxnSp>
          <p:nvCxnSpPr>
            <p:cNvPr id="23" name="Straight Connector 22"/>
            <p:cNvCxnSpPr/>
            <p:nvPr/>
          </p:nvCxnSpPr>
          <p:spPr>
            <a:xfrm>
              <a:off x="2374564" y="3692110"/>
              <a:ext cx="776413" cy="0"/>
            </a:xfrm>
            <a:prstGeom prst="line">
              <a:avLst/>
            </a:prstGeom>
            <a:ln w="4445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310191" y="3692110"/>
              <a:ext cx="733163" cy="0"/>
            </a:xfrm>
            <a:prstGeom prst="line">
              <a:avLst/>
            </a:prstGeom>
            <a:ln w="4445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043356" y="3484255"/>
              <a:ext cx="1" cy="563291"/>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 name="Title 1"/>
          <p:cNvSpPr txBox="1">
            <a:spLocks/>
          </p:cNvSpPr>
          <p:nvPr/>
        </p:nvSpPr>
        <p:spPr>
          <a:xfrm>
            <a:off x="6310191" y="1355251"/>
            <a:ext cx="6866965" cy="1143000"/>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dirty="0">
                <a:solidFill>
                  <a:schemeClr val="bg1"/>
                </a:solidFill>
                <a:latin typeface="FRUTIGER LT 57 CONDENSED" panose="02000503000000000000" pitchFamily="2" charset="0"/>
              </a:rPr>
              <a:t>Timeline</a:t>
            </a:r>
          </a:p>
        </p:txBody>
      </p:sp>
      <p:sp>
        <p:nvSpPr>
          <p:cNvPr id="32" name="TextBox 31"/>
          <p:cNvSpPr txBox="1"/>
          <p:nvPr/>
        </p:nvSpPr>
        <p:spPr>
          <a:xfrm>
            <a:off x="1472323" y="2032095"/>
            <a:ext cx="4570131" cy="523220"/>
          </a:xfrm>
          <a:prstGeom prst="rect">
            <a:avLst/>
          </a:prstGeom>
          <a:noFill/>
        </p:spPr>
        <p:txBody>
          <a:bodyPr wrap="square" rtlCol="0">
            <a:spAutoFit/>
          </a:bodyPr>
          <a:lstStyle/>
          <a:p>
            <a:r>
              <a:rPr lang="en-US" sz="2800" dirty="0">
                <a:solidFill>
                  <a:schemeClr val="bg1"/>
                </a:solidFill>
                <a:latin typeface="FRUTIGER LT 57 CONDENSED" panose="02000503000000000000" pitchFamily="2" charset="0"/>
              </a:rPr>
              <a:t>The Rapture</a:t>
            </a:r>
          </a:p>
        </p:txBody>
      </p:sp>
      <p:cxnSp>
        <p:nvCxnSpPr>
          <p:cNvPr id="34" name="Straight Connector 33"/>
          <p:cNvCxnSpPr/>
          <p:nvPr/>
        </p:nvCxnSpPr>
        <p:spPr>
          <a:xfrm>
            <a:off x="2374564" y="2555315"/>
            <a:ext cx="0" cy="749591"/>
          </a:xfrm>
          <a:prstGeom prst="line">
            <a:avLst/>
          </a:prstGeom>
          <a:ln w="635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118995" y="3448294"/>
            <a:ext cx="3991232" cy="523220"/>
          </a:xfrm>
          <a:prstGeom prst="rect">
            <a:avLst/>
          </a:prstGeom>
          <a:noFill/>
        </p:spPr>
        <p:txBody>
          <a:bodyPr wrap="square" rtlCol="0">
            <a:spAutoFit/>
          </a:bodyPr>
          <a:lstStyle>
            <a:defPPr>
              <a:defRPr lang="en-US"/>
            </a:defPPr>
            <a:lvl1pPr>
              <a:defRPr sz="2800">
                <a:solidFill>
                  <a:schemeClr val="bg1"/>
                </a:solidFill>
                <a:latin typeface="FRUTIGER LT 57 CONDENSED" panose="02000503000000000000" pitchFamily="2" charset="0"/>
              </a:defRPr>
            </a:lvl1pPr>
          </a:lstStyle>
          <a:p>
            <a:r>
              <a:rPr lang="en-US" dirty="0"/>
              <a:t>1000 Year Reign</a:t>
            </a:r>
          </a:p>
        </p:txBody>
      </p:sp>
      <p:cxnSp>
        <p:nvCxnSpPr>
          <p:cNvPr id="39" name="Straight Connector 38"/>
          <p:cNvCxnSpPr/>
          <p:nvPr/>
        </p:nvCxnSpPr>
        <p:spPr>
          <a:xfrm flipH="1">
            <a:off x="9699133" y="3703428"/>
            <a:ext cx="1494221" cy="0"/>
          </a:xfrm>
          <a:prstGeom prst="line">
            <a:avLst/>
          </a:prstGeom>
          <a:ln w="44450">
            <a:solidFill>
              <a:srgbClr val="00B0F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4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The Rapture</a:t>
            </a:r>
          </a:p>
        </p:txBody>
      </p:sp>
      <p:sp>
        <p:nvSpPr>
          <p:cNvPr id="3" name="Content Placeholder 2"/>
          <p:cNvSpPr>
            <a:spLocks noGrp="1"/>
          </p:cNvSpPr>
          <p:nvPr>
            <p:ph idx="1"/>
          </p:nvPr>
        </p:nvSpPr>
        <p:spPr>
          <a:xfrm>
            <a:off x="609600" y="1968965"/>
            <a:ext cx="10972800" cy="4233399"/>
          </a:xfrm>
        </p:spPr>
        <p:txBody>
          <a:bodyPr>
            <a:normAutofit fontScale="70000" lnSpcReduction="20000"/>
          </a:bodyPr>
          <a:lstStyle/>
          <a:p>
            <a:r>
              <a:rPr lang="en-US" sz="6600" dirty="0">
                <a:solidFill>
                  <a:schemeClr val="bg1"/>
                </a:solidFill>
                <a:latin typeface="FRUTIGER LT 57 CONDENSED" panose="02000503000000000000" pitchFamily="2" charset="0"/>
              </a:rPr>
              <a:t>At the beginning of the 7 years of tribulation</a:t>
            </a:r>
          </a:p>
          <a:p>
            <a:r>
              <a:rPr lang="en-US" sz="6600" dirty="0">
                <a:solidFill>
                  <a:schemeClr val="bg1"/>
                </a:solidFill>
                <a:latin typeface="FRUTIGER LT 57 CONDENSED" panose="02000503000000000000" pitchFamily="2" charset="0"/>
              </a:rPr>
              <a:t>The Faithful will be raptured</a:t>
            </a:r>
          </a:p>
          <a:p>
            <a:r>
              <a:rPr lang="en-US" sz="6600" dirty="0">
                <a:solidFill>
                  <a:schemeClr val="bg1"/>
                </a:solidFill>
                <a:latin typeface="FRUTIGER LT 57 CONDENSED" panose="02000503000000000000" pitchFamily="2" charset="0"/>
              </a:rPr>
              <a:t>Everyone and everything else will be left behind</a:t>
            </a:r>
          </a:p>
          <a:p>
            <a:r>
              <a:rPr lang="en-US" sz="6600" dirty="0">
                <a:solidFill>
                  <a:schemeClr val="bg1"/>
                </a:solidFill>
                <a:latin typeface="FRUTIGER LT 57 CONDENSED" panose="02000503000000000000" pitchFamily="2" charset="0"/>
              </a:rPr>
              <a:t>Then the world will enter 7 years of utter chaos.</a:t>
            </a:r>
            <a:endParaRPr lang="en-US" sz="6066"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4258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5039" y="162839"/>
            <a:ext cx="9025247" cy="6310887"/>
          </a:xfrm>
          <a:prstGeom prst="rect">
            <a:avLst/>
          </a:prstGeom>
        </p:spPr>
      </p:pic>
    </p:spTree>
    <p:extLst>
      <p:ext uri="{BB962C8B-B14F-4D97-AF65-F5344CB8AC3E}">
        <p14:creationId xmlns:p14="http://schemas.microsoft.com/office/powerpoint/2010/main" val="6317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a:noAutofit/>
          </a:bodyPr>
          <a:lstStyle/>
          <a:p>
            <a:r>
              <a:rPr lang="en-US" sz="5400" dirty="0">
                <a:solidFill>
                  <a:schemeClr val="bg1"/>
                </a:solidFill>
                <a:latin typeface="Impact" panose="020B0806030902050204" pitchFamily="34" charset="0"/>
              </a:rPr>
              <a:t>False Doctrines</a:t>
            </a:r>
          </a:p>
        </p:txBody>
      </p:sp>
      <p:sp>
        <p:nvSpPr>
          <p:cNvPr id="3" name="Content Placeholder 2"/>
          <p:cNvSpPr>
            <a:spLocks noGrp="1"/>
          </p:cNvSpPr>
          <p:nvPr>
            <p:ph idx="1"/>
          </p:nvPr>
        </p:nvSpPr>
        <p:spPr>
          <a:xfrm>
            <a:off x="609600" y="1968965"/>
            <a:ext cx="10972800" cy="4233399"/>
          </a:xfrm>
        </p:spPr>
        <p:txBody>
          <a:bodyPr>
            <a:normAutofit/>
          </a:bodyPr>
          <a:lstStyle/>
          <a:p>
            <a:r>
              <a:rPr lang="en-US" sz="6000">
                <a:solidFill>
                  <a:schemeClr val="bg1"/>
                </a:solidFill>
                <a:latin typeface="FRUTIGER LT 57 CONDENSED" panose="02000503000000000000" pitchFamily="2" charset="0"/>
              </a:rPr>
              <a:t>Jehovah’s </a:t>
            </a:r>
            <a:r>
              <a:rPr lang="en-US" sz="6000" dirty="0">
                <a:solidFill>
                  <a:schemeClr val="bg1"/>
                </a:solidFill>
                <a:latin typeface="FRUTIGER LT 57 CONDENSED" panose="02000503000000000000" pitchFamily="2" charset="0"/>
              </a:rPr>
              <a:t>Witness</a:t>
            </a:r>
          </a:p>
          <a:p>
            <a:r>
              <a:rPr lang="en-US" sz="6000" dirty="0">
                <a:solidFill>
                  <a:schemeClr val="bg1"/>
                </a:solidFill>
                <a:latin typeface="FRUTIGER LT 57 CONDENSED" panose="02000503000000000000" pitchFamily="2" charset="0"/>
              </a:rPr>
              <a:t>Pre-millennialism </a:t>
            </a:r>
          </a:p>
        </p:txBody>
      </p:sp>
    </p:spTree>
    <p:extLst>
      <p:ext uri="{BB962C8B-B14F-4D97-AF65-F5344CB8AC3E}">
        <p14:creationId xmlns:p14="http://schemas.microsoft.com/office/powerpoint/2010/main" val="18033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a:bodyPr>
          <a:lstStyle/>
          <a:p>
            <a:r>
              <a:rPr lang="en-US" sz="4400" dirty="0">
                <a:solidFill>
                  <a:schemeClr val="bg1"/>
                </a:solidFill>
                <a:latin typeface="FRUTIGER LT 57 CONDENSED" panose="02000503000000000000" pitchFamily="2" charset="0"/>
              </a:rPr>
              <a:t>Did Jesus Fail to establish his kingdom?</a:t>
            </a:r>
          </a:p>
          <a:p>
            <a:r>
              <a:rPr lang="en-US" sz="4400" dirty="0">
                <a:solidFill>
                  <a:schemeClr val="bg1"/>
                </a:solidFill>
                <a:latin typeface="FRUTIGER LT 57 CONDENSED" panose="02000503000000000000" pitchFamily="2" charset="0"/>
              </a:rPr>
              <a:t>God Failed?</a:t>
            </a:r>
          </a:p>
          <a:p>
            <a:endParaRPr lang="en-US" sz="4400"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12336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Pre-Millennialism</a:t>
            </a:r>
          </a:p>
        </p:txBody>
      </p:sp>
      <p:sp>
        <p:nvSpPr>
          <p:cNvPr id="3" name="Content Placeholder 2"/>
          <p:cNvSpPr>
            <a:spLocks noGrp="1"/>
          </p:cNvSpPr>
          <p:nvPr>
            <p:ph idx="1"/>
          </p:nvPr>
        </p:nvSpPr>
        <p:spPr>
          <a:xfrm>
            <a:off x="609600" y="1968965"/>
            <a:ext cx="10972800" cy="4233399"/>
          </a:xfrm>
        </p:spPr>
        <p:txBody>
          <a:bodyPr>
            <a:normAutofit/>
          </a:bodyPr>
          <a:lstStyle/>
          <a:p>
            <a:r>
              <a:rPr lang="en-US" sz="4400" dirty="0">
                <a:solidFill>
                  <a:schemeClr val="bg1"/>
                </a:solidFill>
                <a:latin typeface="FRUTIGER LT 57 CONDENSED" panose="02000503000000000000" pitchFamily="2" charset="0"/>
              </a:rPr>
              <a:t>Breaking the keys</a:t>
            </a:r>
          </a:p>
          <a:p>
            <a:pPr lvl="1"/>
            <a:r>
              <a:rPr lang="en-US" sz="3866" dirty="0">
                <a:solidFill>
                  <a:schemeClr val="bg1"/>
                </a:solidFill>
                <a:latin typeface="FRUTIGER LT 57 CONDENSED" panose="02000503000000000000" pitchFamily="2" charset="0"/>
              </a:rPr>
              <a:t>The timeframe</a:t>
            </a:r>
          </a:p>
          <a:p>
            <a:pPr lvl="1"/>
            <a:r>
              <a:rPr lang="en-US" sz="3866" dirty="0">
                <a:solidFill>
                  <a:schemeClr val="bg1"/>
                </a:solidFill>
                <a:latin typeface="FRUTIGER LT 57 CONDENSED" panose="02000503000000000000" pitchFamily="2" charset="0"/>
              </a:rPr>
              <a:t>The audience</a:t>
            </a:r>
          </a:p>
          <a:p>
            <a:pPr lvl="1"/>
            <a:r>
              <a:rPr lang="en-US" sz="3866" dirty="0">
                <a:solidFill>
                  <a:schemeClr val="bg1"/>
                </a:solidFill>
                <a:latin typeface="FRUTIGER LT 57 CONDENSED" panose="02000503000000000000" pitchFamily="2" charset="0"/>
              </a:rPr>
              <a:t>Background</a:t>
            </a:r>
          </a:p>
          <a:p>
            <a:pPr lvl="1"/>
            <a:r>
              <a:rPr lang="en-US" sz="3866" dirty="0">
                <a:solidFill>
                  <a:schemeClr val="bg1"/>
                </a:solidFill>
                <a:latin typeface="FRUTIGER LT 57 CONDENSED" panose="02000503000000000000" pitchFamily="2" charset="0"/>
              </a:rPr>
              <a:t>Style </a:t>
            </a:r>
          </a:p>
          <a:p>
            <a:endParaRPr lang="en-US" sz="4400"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188400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fontScale="70000" lnSpcReduction="20000"/>
          </a:bodyPr>
          <a:lstStyle/>
          <a:p>
            <a:r>
              <a:rPr lang="en-US" sz="6000" dirty="0">
                <a:solidFill>
                  <a:schemeClr val="bg1"/>
                </a:solidFill>
                <a:latin typeface="FRUTIGER LT 57 CONDENSED" panose="02000503000000000000" pitchFamily="2" charset="0"/>
              </a:rPr>
              <a:t>The Meaning of Revelation:</a:t>
            </a:r>
          </a:p>
          <a:p>
            <a:pPr lvl="1"/>
            <a:r>
              <a:rPr lang="en-US" sz="5466" dirty="0">
                <a:solidFill>
                  <a:schemeClr val="bg1"/>
                </a:solidFill>
                <a:latin typeface="FRUTIGER LT 57 CONDENSED" panose="02000503000000000000" pitchFamily="2" charset="0"/>
              </a:rPr>
              <a:t>“The Greek name of the Bible book of Revelation, </a:t>
            </a:r>
            <a:r>
              <a:rPr lang="en-US" sz="5466" dirty="0" err="1">
                <a:solidFill>
                  <a:schemeClr val="bg1"/>
                </a:solidFill>
                <a:latin typeface="FRUTIGER LT 57 CONDENSED" panose="02000503000000000000" pitchFamily="2" charset="0"/>
              </a:rPr>
              <a:t>A·po·ka′ly·psis</a:t>
            </a:r>
            <a:r>
              <a:rPr lang="en-US" sz="5466" dirty="0">
                <a:solidFill>
                  <a:schemeClr val="bg1"/>
                </a:solidFill>
                <a:latin typeface="FRUTIGER LT 57 CONDENSED" panose="02000503000000000000" pitchFamily="2" charset="0"/>
              </a:rPr>
              <a:t> (apocalypse), means “Uncovering” or “Disclosure.” This name indicates the meaning of Revelation—it uncovers matters that had been hidden and discloses events that would happen long after it was written. Many of its prophecies are yet to be fulfilled. “				    				-</a:t>
            </a:r>
            <a:r>
              <a:rPr lang="en-US" sz="5466" dirty="0" err="1">
                <a:solidFill>
                  <a:schemeClr val="bg1"/>
                </a:solidFill>
                <a:latin typeface="FRUTIGER LT 57 CONDENSED" panose="02000503000000000000" pitchFamily="2" charset="0"/>
              </a:rPr>
              <a:t>JW.org</a:t>
            </a:r>
            <a:endParaRPr lang="en-US" sz="5466" dirty="0">
              <a:solidFill>
                <a:schemeClr val="bg1"/>
              </a:solidFill>
              <a:latin typeface="FRUTIGER LT 57 CONDENSED" panose="02000503000000000000" pitchFamily="2" charset="0"/>
            </a:endParaRPr>
          </a:p>
          <a:p>
            <a:pPr lvl="1"/>
            <a:endParaRPr lang="en-US" sz="5466"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14027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lnSpcReduction="10000"/>
          </a:bodyPr>
          <a:lstStyle/>
          <a:p>
            <a:r>
              <a:rPr lang="en-US" sz="6000" dirty="0">
                <a:solidFill>
                  <a:schemeClr val="bg1"/>
                </a:solidFill>
                <a:latin typeface="FRUTIGER LT 57 CONDENSED" panose="02000503000000000000" pitchFamily="2" charset="0"/>
              </a:rPr>
              <a:t>The Keys to Revelation:</a:t>
            </a:r>
          </a:p>
          <a:p>
            <a:pPr lvl="1"/>
            <a:r>
              <a:rPr lang="en-US" sz="5466" dirty="0">
                <a:solidFill>
                  <a:schemeClr val="bg1"/>
                </a:solidFill>
                <a:latin typeface="FRUTIGER LT 57 CONDENSED" panose="02000503000000000000" pitchFamily="2" charset="0"/>
              </a:rPr>
              <a:t>“Revelation uses many “signs,” or symbols, that are not to be understood literally.”</a:t>
            </a:r>
          </a:p>
          <a:p>
            <a:pPr lvl="8"/>
            <a:r>
              <a:rPr lang="en-US" sz="4400" dirty="0">
                <a:solidFill>
                  <a:schemeClr val="bg1"/>
                </a:solidFill>
                <a:latin typeface="FRUTIGER LT 57 CONDENSED" panose="02000503000000000000" pitchFamily="2" charset="0"/>
              </a:rPr>
              <a:t>Key 2 – </a:t>
            </a:r>
            <a:r>
              <a:rPr lang="en-US" sz="4400" dirty="0" err="1">
                <a:solidFill>
                  <a:schemeClr val="bg1"/>
                </a:solidFill>
                <a:latin typeface="FRUTIGER LT 57 CONDENSED" panose="02000503000000000000" pitchFamily="2" charset="0"/>
              </a:rPr>
              <a:t>JW.org</a:t>
            </a:r>
            <a:endParaRPr lang="en-US" sz="4400"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10570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fontScale="85000" lnSpcReduction="20000"/>
          </a:bodyPr>
          <a:lstStyle/>
          <a:p>
            <a:r>
              <a:rPr lang="en-US" sz="6000" dirty="0">
                <a:solidFill>
                  <a:schemeClr val="bg1"/>
                </a:solidFill>
                <a:latin typeface="FRUTIGER LT 57 CONDENSED" panose="02000503000000000000" pitchFamily="2" charset="0"/>
              </a:rPr>
              <a:t>The Keys to Revelation:</a:t>
            </a:r>
          </a:p>
          <a:p>
            <a:pPr lvl="1"/>
            <a:r>
              <a:rPr lang="en-US" sz="5466" dirty="0">
                <a:solidFill>
                  <a:schemeClr val="bg1"/>
                </a:solidFill>
                <a:latin typeface="FRUTIGER LT 57 CONDENSED" panose="02000503000000000000" pitchFamily="2" charset="0"/>
              </a:rPr>
              <a:t>“To understand the book of Revelation, we need the same things that help us to understand the rest of the Bible, including wisdom from God and assistance from those who already understand it. </a:t>
            </a:r>
          </a:p>
          <a:p>
            <a:pPr lvl="8"/>
            <a:r>
              <a:rPr lang="en-US" sz="4400" dirty="0">
                <a:solidFill>
                  <a:schemeClr val="bg1"/>
                </a:solidFill>
                <a:latin typeface="FRUTIGER LT 57 CONDENSED" panose="02000503000000000000" pitchFamily="2" charset="0"/>
              </a:rPr>
              <a:t>Key 5 – </a:t>
            </a:r>
            <a:r>
              <a:rPr lang="en-US" sz="4400" dirty="0" err="1">
                <a:solidFill>
                  <a:schemeClr val="bg1"/>
                </a:solidFill>
                <a:latin typeface="FRUTIGER LT 57 CONDENSED" panose="02000503000000000000" pitchFamily="2" charset="0"/>
              </a:rPr>
              <a:t>JW.org</a:t>
            </a:r>
            <a:endParaRPr lang="en-US" sz="4400"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76831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fontScale="77500" lnSpcReduction="20000"/>
          </a:bodyPr>
          <a:lstStyle/>
          <a:p>
            <a:r>
              <a:rPr lang="en-US" sz="6000" dirty="0">
                <a:solidFill>
                  <a:schemeClr val="bg1"/>
                </a:solidFill>
                <a:latin typeface="FRUTIGER LT 57 CONDENSED" panose="02000503000000000000" pitchFamily="2" charset="0"/>
              </a:rPr>
              <a:t>The Keys to Revelation:</a:t>
            </a:r>
          </a:p>
          <a:p>
            <a:pPr lvl="1"/>
            <a:r>
              <a:rPr lang="en-US" sz="5466" dirty="0">
                <a:solidFill>
                  <a:schemeClr val="bg1"/>
                </a:solidFill>
                <a:latin typeface="FRUTIGER LT 57 CONDENSED" panose="02000503000000000000" pitchFamily="2" charset="0"/>
              </a:rPr>
              <a:t> “The visions apply to “the Lord’s day,” which began when God’s Kingdom was set up in 1914 and Jesus began ruling as King. Therefore, We can therefore expect the main fulfillment of Revelation to be in our time.” </a:t>
            </a:r>
          </a:p>
          <a:p>
            <a:pPr lvl="8"/>
            <a:r>
              <a:rPr lang="en-US" sz="4400" dirty="0">
                <a:solidFill>
                  <a:schemeClr val="bg1"/>
                </a:solidFill>
                <a:latin typeface="FRUTIGER LT 57 CONDENSED" panose="02000503000000000000" pitchFamily="2" charset="0"/>
              </a:rPr>
              <a:t>Key 4 – </a:t>
            </a:r>
            <a:r>
              <a:rPr lang="en-US" sz="4400" dirty="0" err="1">
                <a:solidFill>
                  <a:schemeClr val="bg1"/>
                </a:solidFill>
                <a:latin typeface="FRUTIGER LT 57 CONDENSED" panose="02000503000000000000" pitchFamily="2" charset="0"/>
              </a:rPr>
              <a:t>JW.org</a:t>
            </a:r>
            <a:endParaRPr lang="en-US" sz="4400" dirty="0">
              <a:solidFill>
                <a:schemeClr val="bg1"/>
              </a:solidFill>
              <a:latin typeface="FRUTIGER LT 57 CONDENSED" panose="02000503000000000000" pitchFamily="2" charset="0"/>
            </a:endParaRPr>
          </a:p>
        </p:txBody>
      </p:sp>
    </p:spTree>
    <p:extLst>
      <p:ext uri="{BB962C8B-B14F-4D97-AF65-F5344CB8AC3E}">
        <p14:creationId xmlns:p14="http://schemas.microsoft.com/office/powerpoint/2010/main" val="16871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600" y="1968965"/>
            <a:ext cx="10972800" cy="4233399"/>
          </a:xfrm>
        </p:spPr>
        <p:txBody>
          <a:bodyPr>
            <a:normAutofit/>
          </a:bodyPr>
          <a:lstStyle/>
          <a:p>
            <a:r>
              <a:rPr lang="en-US" sz="6000" dirty="0">
                <a:solidFill>
                  <a:schemeClr val="bg1"/>
                </a:solidFill>
                <a:latin typeface="FRUTIGER LT 57 CONDENSED" panose="02000503000000000000" pitchFamily="2" charset="0"/>
              </a:rPr>
              <a:t>God’s People would suffer for a period of  “seven times” </a:t>
            </a:r>
          </a:p>
          <a:p>
            <a:pPr lvl="3"/>
            <a:r>
              <a:rPr lang="en-US" sz="4400" dirty="0">
                <a:solidFill>
                  <a:schemeClr val="bg1"/>
                </a:solidFill>
                <a:latin typeface="FRUTIGER LT 57 CONDENSED" panose="02000503000000000000" pitchFamily="2" charset="0"/>
              </a:rPr>
              <a:t> Ezekiel 17 &amp; 31</a:t>
            </a:r>
          </a:p>
        </p:txBody>
      </p:sp>
      <p:sp>
        <p:nvSpPr>
          <p:cNvPr id="4" name="Title 1"/>
          <p:cNvSpPr txBox="1">
            <a:spLocks/>
          </p:cNvSpPr>
          <p:nvPr/>
        </p:nvSpPr>
        <p:spPr>
          <a:xfrm>
            <a:off x="5268883" y="947582"/>
            <a:ext cx="6866965" cy="1143000"/>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4400" dirty="0">
                <a:solidFill>
                  <a:schemeClr val="bg1"/>
                </a:solidFill>
                <a:latin typeface="FRUTIGER LT 57 CONDENSED" panose="02000503000000000000" pitchFamily="2" charset="0"/>
              </a:rPr>
              <a:t>Significance of 1914</a:t>
            </a:r>
          </a:p>
        </p:txBody>
      </p:sp>
    </p:spTree>
    <p:extLst>
      <p:ext uri="{BB962C8B-B14F-4D97-AF65-F5344CB8AC3E}">
        <p14:creationId xmlns:p14="http://schemas.microsoft.com/office/powerpoint/2010/main" val="6329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599" y="2005060"/>
            <a:ext cx="10972800" cy="115924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FRUTIGER LT 57 CONDENSED" panose="02000503000000000000" pitchFamily="2" charset="0"/>
              </a:rPr>
              <a:t>“Seven Times”</a:t>
            </a:r>
          </a:p>
        </p:txBody>
      </p:sp>
      <p:sp>
        <p:nvSpPr>
          <p:cNvPr id="4" name="Title 1"/>
          <p:cNvSpPr txBox="1">
            <a:spLocks/>
          </p:cNvSpPr>
          <p:nvPr/>
        </p:nvSpPr>
        <p:spPr>
          <a:xfrm>
            <a:off x="5268883" y="959939"/>
            <a:ext cx="6866965" cy="1143000"/>
          </a:xfrm>
          <a:prstGeom prst="rect">
            <a:avLst/>
          </a:prstGeom>
        </p:spPr>
        <p:txBody>
          <a:bodyPr vert="horz" lIns="91440" tIns="45720" rIns="91440" bIns="45720" rtlCol="0" anchor="ctr">
            <a:noAutofit/>
          </a:bodyPr>
          <a:lstStyle>
            <a:defPPr>
              <a:defRPr lang="en-US"/>
            </a:defPPr>
            <a:lvl1pPr algn="ctr" defTabSz="609585">
              <a:spcBef>
                <a:spcPct val="0"/>
              </a:spcBef>
              <a:buNone/>
              <a:defRPr sz="4400">
                <a:solidFill>
                  <a:schemeClr val="bg1"/>
                </a:solidFill>
                <a:latin typeface="FRUTIGER LT 57 CONDENSED" panose="02000503000000000000" pitchFamily="2" charset="0"/>
                <a:ea typeface="+mj-ea"/>
                <a:cs typeface="+mj-cs"/>
              </a:defRPr>
            </a:lvl1pPr>
          </a:lstStyle>
          <a:p>
            <a:r>
              <a:rPr lang="en-US" dirty="0"/>
              <a:t>Significance of 1914</a:t>
            </a:r>
          </a:p>
        </p:txBody>
      </p:sp>
      <p:sp>
        <p:nvSpPr>
          <p:cNvPr id="5" name="Content Placeholder 2"/>
          <p:cNvSpPr txBox="1">
            <a:spLocks/>
          </p:cNvSpPr>
          <p:nvPr/>
        </p:nvSpPr>
        <p:spPr>
          <a:xfrm>
            <a:off x="609599" y="3148676"/>
            <a:ext cx="10972800" cy="1159246"/>
          </a:xfrm>
          <a:prstGeom prst="rect">
            <a:avLst/>
          </a:prstGeom>
        </p:spPr>
        <p:txBody>
          <a:bodyPr vert="horz" lIns="91440" tIns="45720" rIns="91440" bIns="45720" rtlCol="0">
            <a:normAutofit fontScale="775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914400">
              <a:spcBef>
                <a:spcPts val="0"/>
              </a:spcBef>
              <a:buFontTx/>
              <a:buNone/>
            </a:pPr>
            <a:r>
              <a:rPr lang="en-US" sz="6000" dirty="0">
                <a:solidFill>
                  <a:schemeClr val="bg1"/>
                </a:solidFill>
                <a:latin typeface="FRUTIGER LT 57 CONDENSED" panose="02000503000000000000" pitchFamily="2" charset="0"/>
              </a:rPr>
              <a:t>Times, Time, and Half a Time = 3½ “Times” </a:t>
            </a:r>
          </a:p>
        </p:txBody>
      </p:sp>
      <p:sp>
        <p:nvSpPr>
          <p:cNvPr id="6" name="Content Placeholder 2"/>
          <p:cNvSpPr txBox="1">
            <a:spLocks/>
          </p:cNvSpPr>
          <p:nvPr/>
        </p:nvSpPr>
        <p:spPr>
          <a:xfrm>
            <a:off x="609599" y="3869390"/>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t> 3½ Times=1260 Days </a:t>
            </a:r>
          </a:p>
        </p:txBody>
      </p:sp>
      <p:sp>
        <p:nvSpPr>
          <p:cNvPr id="7" name="Content Placeholder 2"/>
          <p:cNvSpPr txBox="1">
            <a:spLocks/>
          </p:cNvSpPr>
          <p:nvPr/>
        </p:nvSpPr>
        <p:spPr>
          <a:xfrm>
            <a:off x="609599" y="4871915"/>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t>7 Times=2520 Days </a:t>
            </a:r>
          </a:p>
        </p:txBody>
      </p:sp>
    </p:spTree>
    <p:extLst>
      <p:ext uri="{BB962C8B-B14F-4D97-AF65-F5344CB8AC3E}">
        <p14:creationId xmlns:p14="http://schemas.microsoft.com/office/powerpoint/2010/main" val="9087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34" y="401639"/>
            <a:ext cx="6866965" cy="1143000"/>
          </a:xfrm>
        </p:spPr>
        <p:txBody>
          <a:bodyPr vert="horz" lIns="91440" tIns="45720" rIns="91440" bIns="45720" rtlCol="0" anchor="ctr">
            <a:noAutofit/>
          </a:bodyPr>
          <a:lstStyle/>
          <a:p>
            <a:r>
              <a:rPr lang="en-US" sz="5400" dirty="0">
                <a:solidFill>
                  <a:schemeClr val="bg1"/>
                </a:solidFill>
                <a:latin typeface="Impact" panose="020B0806030902050204" pitchFamily="34" charset="0"/>
              </a:rPr>
              <a:t>Jehovah’s Witness</a:t>
            </a:r>
          </a:p>
        </p:txBody>
      </p:sp>
      <p:sp>
        <p:nvSpPr>
          <p:cNvPr id="3" name="Content Placeholder 2"/>
          <p:cNvSpPr>
            <a:spLocks noGrp="1"/>
          </p:cNvSpPr>
          <p:nvPr>
            <p:ph idx="1"/>
          </p:nvPr>
        </p:nvSpPr>
        <p:spPr>
          <a:xfrm>
            <a:off x="609599" y="2005060"/>
            <a:ext cx="10972800" cy="1159246"/>
          </a:xfrm>
        </p:spPr>
        <p:txBody>
          <a:bodyPr vert="horz" lIns="91440" tIns="45720" rIns="91440" bIns="45720" rtlCol="0">
            <a:normAutofit/>
          </a:bodyPr>
          <a:lstStyle/>
          <a:p>
            <a:pPr marL="0" indent="0" algn="ctr" defTabSz="914400">
              <a:spcBef>
                <a:spcPts val="0"/>
              </a:spcBef>
              <a:buNone/>
            </a:pPr>
            <a:r>
              <a:rPr lang="en-US" sz="6000" dirty="0">
                <a:solidFill>
                  <a:schemeClr val="bg1"/>
                </a:solidFill>
                <a:latin typeface="FRUTIGER LT 57 CONDENSED" panose="02000503000000000000" pitchFamily="2" charset="0"/>
              </a:rPr>
              <a:t>7 Times = 2520 Days</a:t>
            </a:r>
          </a:p>
        </p:txBody>
      </p:sp>
      <p:sp>
        <p:nvSpPr>
          <p:cNvPr id="4" name="Title 1"/>
          <p:cNvSpPr txBox="1">
            <a:spLocks/>
          </p:cNvSpPr>
          <p:nvPr/>
        </p:nvSpPr>
        <p:spPr>
          <a:xfrm>
            <a:off x="5268883" y="947582"/>
            <a:ext cx="6866965" cy="1143000"/>
          </a:xfrm>
          <a:prstGeom prst="rect">
            <a:avLst/>
          </a:prstGeom>
        </p:spPr>
        <p:txBody>
          <a:bodyPr vert="horz" lIns="91440" tIns="45720" rIns="91440" bIns="45720" rtlCol="0" anchor="ctr">
            <a:noAutofit/>
          </a:bodyPr>
          <a:lstStyle>
            <a:defPPr>
              <a:defRPr lang="en-US"/>
            </a:defPPr>
            <a:lvl1pPr algn="ctr" defTabSz="609585">
              <a:spcBef>
                <a:spcPct val="0"/>
              </a:spcBef>
              <a:buNone/>
              <a:defRPr sz="4400">
                <a:solidFill>
                  <a:schemeClr val="bg1"/>
                </a:solidFill>
                <a:latin typeface="FRUTIGER LT 57 CONDENSED" panose="02000503000000000000" pitchFamily="2" charset="0"/>
                <a:ea typeface="+mj-ea"/>
                <a:cs typeface="+mj-cs"/>
              </a:defRPr>
            </a:lvl1pPr>
          </a:lstStyle>
          <a:p>
            <a:r>
              <a:rPr lang="en-US" dirty="0"/>
              <a:t>Significance of 1914</a:t>
            </a:r>
          </a:p>
        </p:txBody>
      </p:sp>
      <p:sp>
        <p:nvSpPr>
          <p:cNvPr id="5" name="Content Placeholder 2"/>
          <p:cNvSpPr txBox="1">
            <a:spLocks/>
          </p:cNvSpPr>
          <p:nvPr/>
        </p:nvSpPr>
        <p:spPr>
          <a:xfrm>
            <a:off x="609599" y="3289767"/>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t>1 Day = 1 Year</a:t>
            </a:r>
          </a:p>
        </p:txBody>
      </p:sp>
      <p:sp>
        <p:nvSpPr>
          <p:cNvPr id="6" name="Content Placeholder 2"/>
          <p:cNvSpPr txBox="1">
            <a:spLocks/>
          </p:cNvSpPr>
          <p:nvPr/>
        </p:nvSpPr>
        <p:spPr>
          <a:xfrm>
            <a:off x="609599" y="3869390"/>
            <a:ext cx="10972800" cy="1159246"/>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914400">
              <a:spcBef>
                <a:spcPts val="0"/>
              </a:spcBef>
              <a:buFontTx/>
              <a:buNone/>
            </a:pPr>
            <a:endParaRPr lang="en-US" sz="6000" dirty="0">
              <a:solidFill>
                <a:schemeClr val="bg1"/>
              </a:solidFill>
            </a:endParaRPr>
          </a:p>
        </p:txBody>
      </p:sp>
      <p:sp>
        <p:nvSpPr>
          <p:cNvPr id="7" name="Content Placeholder 2"/>
          <p:cNvSpPr txBox="1">
            <a:spLocks/>
          </p:cNvSpPr>
          <p:nvPr/>
        </p:nvSpPr>
        <p:spPr>
          <a:xfrm>
            <a:off x="609599" y="4574474"/>
            <a:ext cx="10972800" cy="1159246"/>
          </a:xfrm>
          <a:prstGeom prst="rect">
            <a:avLst/>
          </a:prstGeom>
        </p:spPr>
        <p:txBody>
          <a:bodyPr vert="horz" lIns="91440" tIns="45720" rIns="91440" bIns="45720" rtlCol="0">
            <a:normAutofit/>
          </a:bodyPr>
          <a:lstStyle>
            <a:defPPr>
              <a:defRPr lang="en-US"/>
            </a:defPPr>
            <a:lvl1pPr indent="0" algn="ctr">
              <a:spcBef>
                <a:spcPts val="0"/>
              </a:spcBef>
              <a:buFontTx/>
              <a:buNone/>
              <a:defRPr sz="6000">
                <a:solidFill>
                  <a:schemeClr val="bg1"/>
                </a:solidFill>
                <a:latin typeface="FRUTIGER LT 57 CONDENSED" panose="02000503000000000000" pitchFamily="2" charset="0"/>
              </a:defRPr>
            </a:lvl1pPr>
            <a:lvl2pPr marL="990575" indent="-380990" defTabSz="609585">
              <a:spcBef>
                <a:spcPct val="20000"/>
              </a:spcBef>
              <a:buFont typeface="Arial"/>
              <a:buChar char="–"/>
              <a:defRPr sz="3733"/>
            </a:lvl2pPr>
            <a:lvl3pPr marL="1523962" indent="-304792" defTabSz="609585">
              <a:spcBef>
                <a:spcPct val="20000"/>
              </a:spcBef>
              <a:buFont typeface="Arial"/>
              <a:buChar char="•"/>
              <a:defRPr sz="3200"/>
            </a:lvl3pPr>
            <a:lvl4pPr marL="2133547" indent="-304792" defTabSz="609585">
              <a:spcBef>
                <a:spcPct val="20000"/>
              </a:spcBef>
              <a:buFont typeface="Arial"/>
              <a:buChar char="–"/>
              <a:defRPr sz="2667"/>
            </a:lvl4pPr>
            <a:lvl5pPr marL="2743131" indent="-304792" defTabSz="609585">
              <a:spcBef>
                <a:spcPct val="20000"/>
              </a:spcBef>
              <a:buFont typeface="Arial"/>
              <a:buChar char="»"/>
              <a:defRPr sz="2667"/>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dirty="0"/>
              <a:t>7 Times=2520 Years</a:t>
            </a:r>
          </a:p>
        </p:txBody>
      </p:sp>
    </p:spTree>
    <p:extLst>
      <p:ext uri="{BB962C8B-B14F-4D97-AF65-F5344CB8AC3E}">
        <p14:creationId xmlns:p14="http://schemas.microsoft.com/office/powerpoint/2010/main" val="190195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theme/theme1.xml><?xml version="1.0" encoding="utf-8"?>
<a:theme xmlns:a="http://schemas.openxmlformats.org/drawingml/2006/main" name="Revel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Revelation - 1</Template>
  <TotalTime>1403</TotalTime>
  <Words>593</Words>
  <Application>Microsoft Macintosh PowerPoint</Application>
  <PresentationFormat>Widescreen</PresentationFormat>
  <Paragraphs>91</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Impact</vt:lpstr>
      <vt:lpstr>FRUTIGER LT 57 CONDENSED</vt:lpstr>
      <vt:lpstr>Calibri</vt:lpstr>
      <vt:lpstr>Corbel</vt:lpstr>
      <vt:lpstr>Arial</vt:lpstr>
      <vt:lpstr>Revelation</vt:lpstr>
      <vt:lpstr>PowerPoint Presentation</vt:lpstr>
      <vt:lpstr>False Doctrines</vt:lpstr>
      <vt:lpstr>Jehovah’s Witness</vt:lpstr>
      <vt:lpstr>Jehovah’s Witness</vt:lpstr>
      <vt:lpstr>Jehovah’s Witness</vt:lpstr>
      <vt:lpstr>Jehovah’s Witness</vt:lpstr>
      <vt:lpstr>Jehovah’s Witness</vt:lpstr>
      <vt:lpstr>Jehovah’s Witness</vt:lpstr>
      <vt:lpstr>Jehovah’s Witness</vt:lpstr>
      <vt:lpstr>Jehovah’s Witness</vt:lpstr>
      <vt:lpstr>Jehovah’s Witness</vt:lpstr>
      <vt:lpstr>Pre-Millennialism</vt:lpstr>
      <vt:lpstr>Pre-Millennialism</vt:lpstr>
      <vt:lpstr>Categories of  Pre-Millennialism</vt:lpstr>
      <vt:lpstr>Historical  Pre-Millennialism</vt:lpstr>
      <vt:lpstr>Dispensational Pre-Millennialism</vt:lpstr>
      <vt:lpstr>Dispensational Pre-Millennialism</vt:lpstr>
      <vt:lpstr>The Rapture</vt:lpstr>
      <vt:lpstr>PowerPoint Presentation</vt:lpstr>
      <vt:lpstr>Pre-Millennialism</vt:lpstr>
      <vt:lpstr>Pre-Millennialism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Chesser</dc:creator>
  <cp:lastModifiedBy>Cody Chesser</cp:lastModifiedBy>
  <cp:revision>71</cp:revision>
  <dcterms:created xsi:type="dcterms:W3CDTF">2016-03-04T20:49:52Z</dcterms:created>
  <dcterms:modified xsi:type="dcterms:W3CDTF">2024-11-14T18:02:31Z</dcterms:modified>
</cp:coreProperties>
</file>