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sldIdLst>
    <p:sldId id="257" r:id="rId2"/>
    <p:sldId id="276" r:id="rId3"/>
    <p:sldId id="259" r:id="rId4"/>
    <p:sldId id="260" r:id="rId5"/>
    <p:sldId id="262" r:id="rId6"/>
    <p:sldId id="263" r:id="rId7"/>
    <p:sldId id="266" r:id="rId8"/>
    <p:sldId id="264" r:id="rId9"/>
    <p:sldId id="267" r:id="rId10"/>
    <p:sldId id="268" r:id="rId11"/>
    <p:sldId id="269" r:id="rId12"/>
    <p:sldId id="270" r:id="rId13"/>
    <p:sldId id="271" r:id="rId14"/>
    <p:sldId id="277" r:id="rId15"/>
    <p:sldId id="278" r:id="rId16"/>
    <p:sldId id="273" r:id="rId17"/>
  </p:sldIdLst>
  <p:sldSz cx="12192000" cy="6858000"/>
  <p:notesSz cx="6858000" cy="9144000"/>
  <p:embeddedFontLs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FRUTIGER LT 57 CONDENSED" panose="02000503000000000000" pitchFamily="2" charset="0"/>
      <p:regular r:id="rId22"/>
    </p:embeddedFont>
    <p:embeddedFont>
      <p:font typeface="Impact" panose="020B0806030902050204" pitchFamily="3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E4FE"/>
    <a:srgbClr val="FFEBA0"/>
    <a:srgbClr val="0B0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7"/>
    <p:restoredTop sz="93091"/>
  </p:normalViewPr>
  <p:slideViewPr>
    <p:cSldViewPr snapToGrid="0" snapToObjects="1">
      <p:cViewPr varScale="1">
        <p:scale>
          <a:sx n="211" d="100"/>
          <a:sy n="211" d="100"/>
        </p:scale>
        <p:origin x="24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BEA0-6ABB-464C-8BBD-CB2A634A80B0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4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5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9199"/>
            <a:ext cx="10972800" cy="42269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Action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Ashen Horse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Rider: “Death” followed by “Hades”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Given authority to kill</a:t>
            </a:r>
            <a:r>
              <a:rPr lang="is-I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…</a:t>
            </a:r>
            <a:endParaRPr lang="en-US" dirty="0">
              <a:solidFill>
                <a:schemeClr val="bg1"/>
              </a:solidFill>
              <a:latin typeface="FRUTIGER LT 57 CONDENSED" panose="02000503000000000000" pitchFamily="2" charset="0"/>
            </a:endParaRPr>
          </a:p>
          <a:p>
            <a:pPr marL="76199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Symbolizes</a:t>
            </a:r>
            <a:r>
              <a:rPr lang="is-I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…</a:t>
            </a:r>
          </a:p>
          <a:p>
            <a:pPr marL="1066785" lvl="1" indent="-457200"/>
            <a:r>
              <a:rPr lang="is-I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Death from persecution</a:t>
            </a:r>
            <a:endParaRPr lang="en-US" dirty="0">
              <a:solidFill>
                <a:schemeClr val="bg1"/>
              </a:solidFill>
              <a:latin typeface="FRUTIGER LT 57 CONDENSED" panose="02000503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Seal 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9941" y="857373"/>
            <a:ext cx="7445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6:7-8</a:t>
            </a:r>
          </a:p>
        </p:txBody>
      </p:sp>
    </p:spTree>
    <p:extLst>
      <p:ext uri="{BB962C8B-B14F-4D97-AF65-F5344CB8AC3E}">
        <p14:creationId xmlns:p14="http://schemas.microsoft.com/office/powerpoint/2010/main" val="122193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9199"/>
            <a:ext cx="10972800" cy="4226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Action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No Horse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Souls under the alter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Martyred disciples (vs. 9)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Question: “How long will God put up with this?”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Answer: “They must be patient”</a:t>
            </a:r>
            <a:endParaRPr lang="is-IS" dirty="0">
              <a:solidFill>
                <a:schemeClr val="bg1"/>
              </a:solidFill>
              <a:latin typeface="FRUTIGER LT 57 CONDENSED" panose="02000503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Seal 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4084" y="893231"/>
            <a:ext cx="7445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6:9-11</a:t>
            </a:r>
          </a:p>
        </p:txBody>
      </p:sp>
    </p:spTree>
    <p:extLst>
      <p:ext uri="{BB962C8B-B14F-4D97-AF65-F5344CB8AC3E}">
        <p14:creationId xmlns:p14="http://schemas.microsoft.com/office/powerpoint/2010/main" val="6535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9199"/>
            <a:ext cx="10972800" cy="4226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Action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God’s wrath is being brought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Judgment is coming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All stood in fear of Him on the throne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Everyone awaits its effect</a:t>
            </a:r>
          </a:p>
          <a:p>
            <a:pPr marL="609585" lvl="1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					”Who Shall Stand?”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FRUTIGER LT 57 CONDENSED" panose="02000503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Seal 6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4084" y="860573"/>
            <a:ext cx="7445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6:12-17</a:t>
            </a:r>
          </a:p>
        </p:txBody>
      </p:sp>
    </p:spTree>
    <p:extLst>
      <p:ext uri="{BB962C8B-B14F-4D97-AF65-F5344CB8AC3E}">
        <p14:creationId xmlns:p14="http://schemas.microsoft.com/office/powerpoint/2010/main" val="4343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9199"/>
            <a:ext cx="10972800" cy="42269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1-4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Judgment and wrath are coming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But God’s people will first be marked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144,000 will be saved</a:t>
            </a:r>
          </a:p>
          <a:p>
            <a:pPr marL="76199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5-8</a:t>
            </a:r>
          </a:p>
          <a:p>
            <a:pPr marL="1181085" lvl="1" indent="-571500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12,000 from each tribe of Israel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Who Shall Stand?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4084" y="844244"/>
            <a:ext cx="7445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9871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246" y="274639"/>
            <a:ext cx="7526153" cy="1143000"/>
          </a:xfrm>
        </p:spPr>
        <p:txBody>
          <a:bodyPr vert="horz" lIns="121920" tIns="60960" rIns="121920" bIns="6096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13500000" algn="br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Style -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372" y="2009942"/>
            <a:ext cx="11380369" cy="6492033"/>
          </a:xfrm>
          <a:prstGeom prst="rect">
            <a:avLst/>
          </a:prstGeom>
        </p:spPr>
        <p:txBody>
          <a:bodyPr vert="horz" lIns="121920" tIns="60960" rIns="121920" bIns="60960" numCol="2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3200">
                <a:solidFill>
                  <a:schemeClr val="bg1"/>
                </a:solidFill>
                <a:latin typeface="FRUTIGER LT 57 CONDENSED" panose="02000503000000000000" pitchFamily="2" charset="0"/>
                <a:cs typeface="Corbel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4267" dirty="0"/>
              <a:t>1 – Singularity</a:t>
            </a:r>
          </a:p>
          <a:p>
            <a:r>
              <a:rPr lang="en-US" sz="4267" dirty="0"/>
              <a:t>2 – Duality</a:t>
            </a:r>
          </a:p>
          <a:p>
            <a:r>
              <a:rPr lang="en-US" sz="4267" dirty="0"/>
              <a:t>3 – God’s Actions</a:t>
            </a:r>
          </a:p>
          <a:p>
            <a:r>
              <a:rPr lang="en-US" sz="4267" dirty="0"/>
              <a:t>3 ½ - Things in process 	  	(incomplete)</a:t>
            </a:r>
          </a:p>
          <a:p>
            <a:r>
              <a:rPr lang="en-US" sz="4267" dirty="0"/>
              <a:t>4 – Earth</a:t>
            </a:r>
          </a:p>
          <a:p>
            <a:endParaRPr lang="en-US" sz="4267" dirty="0"/>
          </a:p>
          <a:p>
            <a:endParaRPr lang="en-US" sz="4267" dirty="0"/>
          </a:p>
          <a:p>
            <a:r>
              <a:rPr lang="en-US" sz="4267" dirty="0"/>
              <a:t>6 – Human  </a:t>
            </a:r>
          </a:p>
          <a:p>
            <a:r>
              <a:rPr lang="en-US" sz="4267" dirty="0"/>
              <a:t>	effort/incomplete</a:t>
            </a:r>
          </a:p>
          <a:p>
            <a:r>
              <a:rPr lang="en-US" sz="4267" dirty="0"/>
              <a:t>7 – divine completion</a:t>
            </a:r>
          </a:p>
          <a:p>
            <a:r>
              <a:rPr lang="en-US" sz="4267" dirty="0"/>
              <a:t>10 – completion</a:t>
            </a:r>
          </a:p>
          <a:p>
            <a:r>
              <a:rPr lang="en-US" sz="4267" dirty="0"/>
              <a:t>12 – human completion</a:t>
            </a:r>
          </a:p>
          <a:p>
            <a:endParaRPr lang="en-US" sz="42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DD2BD-ED35-69B2-83DE-95B0D7544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6" b="33785"/>
          <a:stretch/>
        </p:blipFill>
        <p:spPr>
          <a:xfrm rot="11715481" flipV="1">
            <a:off x="9629273" y="-107671"/>
            <a:ext cx="3445091" cy="120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97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EC5F2A-28DA-73A0-0C76-C58F2EF7B567}"/>
              </a:ext>
            </a:extLst>
          </p:cNvPr>
          <p:cNvSpPr txBox="1"/>
          <p:nvPr/>
        </p:nvSpPr>
        <p:spPr>
          <a:xfrm>
            <a:off x="262054" y="1941867"/>
            <a:ext cx="1951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03125-48E1-A7E8-15D9-BEBE15B7B97B}"/>
              </a:ext>
            </a:extLst>
          </p:cNvPr>
          <p:cNvSpPr txBox="1"/>
          <p:nvPr/>
        </p:nvSpPr>
        <p:spPr>
          <a:xfrm>
            <a:off x="1680118" y="1941867"/>
            <a:ext cx="2741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x </a:t>
            </a:r>
            <a:r>
              <a:rPr lang="en-US" sz="8800" dirty="0">
                <a:solidFill>
                  <a:schemeClr val="bg1"/>
                </a:solidFill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F02C7-83EF-EF96-3128-EAC050446D8E}"/>
              </a:ext>
            </a:extLst>
          </p:cNvPr>
          <p:cNvSpPr txBox="1"/>
          <p:nvPr/>
        </p:nvSpPr>
        <p:spPr>
          <a:xfrm>
            <a:off x="3761679" y="1941867"/>
            <a:ext cx="2741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x </a:t>
            </a:r>
            <a:r>
              <a:rPr lang="en-US" sz="8800" dirty="0">
                <a:solidFill>
                  <a:schemeClr val="bg1"/>
                </a:solidFill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FCA0A-D21C-7E6E-A558-16C0A7F81F68}"/>
              </a:ext>
            </a:extLst>
          </p:cNvPr>
          <p:cNvSpPr txBox="1"/>
          <p:nvPr/>
        </p:nvSpPr>
        <p:spPr>
          <a:xfrm>
            <a:off x="5935239" y="1941867"/>
            <a:ext cx="2741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x </a:t>
            </a:r>
            <a:r>
              <a:rPr lang="en-US" sz="8800" dirty="0">
                <a:solidFill>
                  <a:schemeClr val="bg1"/>
                </a:solidFill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B0680-8D61-FD99-0977-B1CEA620352D}"/>
              </a:ext>
            </a:extLst>
          </p:cNvPr>
          <p:cNvSpPr txBox="1"/>
          <p:nvPr/>
        </p:nvSpPr>
        <p:spPr>
          <a:xfrm>
            <a:off x="8016800" y="1941867"/>
            <a:ext cx="4260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= </a:t>
            </a:r>
            <a:r>
              <a:rPr lang="en-US" sz="8800" dirty="0">
                <a:solidFill>
                  <a:schemeClr val="bg1"/>
                </a:solidFill>
                <a:latin typeface="Impact" panose="020B0806030902050204" pitchFamily="34" charset="0"/>
              </a:rPr>
              <a:t>12,000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CE01B-5C59-B235-9ADD-A4995456F55B}"/>
              </a:ext>
            </a:extLst>
          </p:cNvPr>
          <p:cNvSpPr txBox="1"/>
          <p:nvPr/>
        </p:nvSpPr>
        <p:spPr>
          <a:xfrm>
            <a:off x="381471" y="3103454"/>
            <a:ext cx="1951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completion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7DCE4-CD7C-698E-9063-80025A12ED08}"/>
              </a:ext>
            </a:extLst>
          </p:cNvPr>
          <p:cNvSpPr txBox="1"/>
          <p:nvPr/>
        </p:nvSpPr>
        <p:spPr>
          <a:xfrm>
            <a:off x="2536432" y="3103454"/>
            <a:ext cx="1951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completion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299EA-4AF9-1376-28D4-E9937FB99FC2}"/>
              </a:ext>
            </a:extLst>
          </p:cNvPr>
          <p:cNvSpPr txBox="1"/>
          <p:nvPr/>
        </p:nvSpPr>
        <p:spPr>
          <a:xfrm>
            <a:off x="4670974" y="3103454"/>
            <a:ext cx="1951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completion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6FF0C-1E1B-3439-52FF-46AF2AC161DE}"/>
              </a:ext>
            </a:extLst>
          </p:cNvPr>
          <p:cNvSpPr txBox="1"/>
          <p:nvPr/>
        </p:nvSpPr>
        <p:spPr>
          <a:xfrm>
            <a:off x="6791553" y="3103454"/>
            <a:ext cx="195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Human</a:t>
            </a:r>
          </a:p>
          <a:p>
            <a:r>
              <a:rPr lang="en-US" sz="2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completion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F4B10B-A881-6C5F-32D1-7C49AE095D4E}"/>
              </a:ext>
            </a:extLst>
          </p:cNvPr>
          <p:cNvSpPr txBox="1"/>
          <p:nvPr/>
        </p:nvSpPr>
        <p:spPr>
          <a:xfrm>
            <a:off x="920441" y="4213524"/>
            <a:ext cx="4260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Impact" panose="020B0806030902050204" pitchFamily="34" charset="0"/>
              </a:rPr>
              <a:t>12,000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9E78E0-5A75-4753-693D-EAF687340E99}"/>
              </a:ext>
            </a:extLst>
          </p:cNvPr>
          <p:cNvSpPr txBox="1"/>
          <p:nvPr/>
        </p:nvSpPr>
        <p:spPr>
          <a:xfrm>
            <a:off x="4203091" y="4213524"/>
            <a:ext cx="2741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x </a:t>
            </a:r>
            <a:r>
              <a:rPr lang="en-US" sz="8800" dirty="0">
                <a:solidFill>
                  <a:schemeClr val="bg1"/>
                </a:solidFill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4C05A-E4BA-4FBB-1946-8EF2440C6349}"/>
              </a:ext>
            </a:extLst>
          </p:cNvPr>
          <p:cNvSpPr txBox="1"/>
          <p:nvPr/>
        </p:nvSpPr>
        <p:spPr>
          <a:xfrm>
            <a:off x="5059405" y="5375111"/>
            <a:ext cx="1951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Human</a:t>
            </a:r>
          </a:p>
          <a:p>
            <a:r>
              <a:rPr lang="en-US" sz="2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Completion</a:t>
            </a:r>
          </a:p>
          <a:p>
            <a:r>
              <a:rPr lang="en-US" sz="2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(tribes of Israel)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E9CAB3-212B-F3A6-5BD0-B8236563072F}"/>
              </a:ext>
            </a:extLst>
          </p:cNvPr>
          <p:cNvSpPr txBox="1"/>
          <p:nvPr/>
        </p:nvSpPr>
        <p:spPr>
          <a:xfrm>
            <a:off x="6333437" y="4213524"/>
            <a:ext cx="55537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= </a:t>
            </a:r>
            <a:r>
              <a:rPr lang="en-US" sz="8800" dirty="0">
                <a:solidFill>
                  <a:schemeClr val="bg1"/>
                </a:solidFill>
                <a:latin typeface="Impact" panose="020B0806030902050204" pitchFamily="34" charset="0"/>
              </a:rPr>
              <a:t>144,000</a:t>
            </a:r>
          </a:p>
        </p:txBody>
      </p:sp>
    </p:spTree>
    <p:extLst>
      <p:ext uri="{BB962C8B-B14F-4D97-AF65-F5344CB8AC3E}">
        <p14:creationId xmlns:p14="http://schemas.microsoft.com/office/powerpoint/2010/main" val="6378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9199"/>
            <a:ext cx="10972800" cy="4226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 9-12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God is praised for salvation</a:t>
            </a:r>
          </a:p>
          <a:p>
            <a:pPr marL="76199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13-17</a:t>
            </a:r>
          </a:p>
          <a:p>
            <a:pPr marL="1181085" lvl="1" indent="-571500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Those who have passed are safe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Who Shall Stand?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4084" y="827915"/>
            <a:ext cx="7445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11250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806" y="274639"/>
            <a:ext cx="7079593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  <a:cs typeface="Corbel"/>
              </a:rPr>
              <a:t>Class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28553"/>
            <a:ext cx="10972800" cy="4097611"/>
          </a:xfrm>
        </p:spPr>
        <p:txBody>
          <a:bodyPr>
            <a:normAutofit/>
          </a:bodyPr>
          <a:lstStyle/>
          <a:p>
            <a:pPr marL="990575" indent="-990575">
              <a:buFont typeface="+mj-lt"/>
              <a:buAutoNum type="arabicPeriod"/>
            </a:pPr>
            <a:r>
              <a:rPr lang="en-US" sz="5333" b="1" dirty="0">
                <a:solidFill>
                  <a:schemeClr val="bg1"/>
                </a:solidFill>
                <a:latin typeface="FRUTIGER LT 57 CONDENSED" panose="02000503000000000000" pitchFamily="2" charset="0"/>
                <a:cs typeface="Corbel"/>
              </a:rPr>
              <a:t>Setting the Stage – 4 Weeks</a:t>
            </a:r>
          </a:p>
          <a:p>
            <a:pPr marL="990575" indent="-990575">
              <a:buFont typeface="+mj-lt"/>
              <a:buAutoNum type="arabicPeriod"/>
            </a:pPr>
            <a:r>
              <a:rPr lang="en-US" sz="5333" b="1" dirty="0">
                <a:solidFill>
                  <a:schemeClr val="bg1"/>
                </a:solidFill>
                <a:latin typeface="FRUTIGER LT 57 CONDENSED" panose="02000503000000000000" pitchFamily="2" charset="0"/>
                <a:cs typeface="Corbel"/>
              </a:rPr>
              <a:t>The Story – 4-5 Weeks</a:t>
            </a:r>
          </a:p>
          <a:p>
            <a:pPr marL="990575" indent="-990575">
              <a:buFont typeface="+mj-lt"/>
              <a:buAutoNum type="arabicPeriod"/>
            </a:pPr>
            <a:r>
              <a:rPr lang="en-US" sz="5333" b="1" dirty="0">
                <a:solidFill>
                  <a:schemeClr val="bg1"/>
                </a:solidFill>
                <a:latin typeface="FRUTIGER LT 57 CONDENSED" panose="02000503000000000000" pitchFamily="2" charset="0"/>
                <a:cs typeface="Corbel"/>
              </a:rPr>
              <a:t>Applications –  3-4 Weeks</a:t>
            </a:r>
          </a:p>
        </p:txBody>
      </p:sp>
    </p:spTree>
    <p:extLst>
      <p:ext uri="{BB962C8B-B14F-4D97-AF65-F5344CB8AC3E}">
        <p14:creationId xmlns:p14="http://schemas.microsoft.com/office/powerpoint/2010/main" val="27721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The Groups of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8741"/>
            <a:ext cx="10972800" cy="420742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7 Seals</a:t>
            </a:r>
          </a:p>
          <a:p>
            <a:r>
              <a:rPr lang="en-US" sz="6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7 Trumpets</a:t>
            </a:r>
          </a:p>
          <a:p>
            <a:r>
              <a:rPr lang="en-US" sz="6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7 Bowls of Wrath</a:t>
            </a:r>
          </a:p>
        </p:txBody>
      </p:sp>
    </p:spTree>
    <p:extLst>
      <p:ext uri="{BB962C8B-B14F-4D97-AF65-F5344CB8AC3E}">
        <p14:creationId xmlns:p14="http://schemas.microsoft.com/office/powerpoint/2010/main" val="14812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9144002" y="2825647"/>
            <a:ext cx="2748198" cy="2600795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Impact" panose="020B0806030902050204" pitchFamily="34" charset="0"/>
                <a:ea typeface="Arial" charset="0"/>
                <a:cs typeface="Arial" charset="0"/>
              </a:rPr>
              <a:t> 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Groups of 7</a:t>
            </a:r>
          </a:p>
        </p:txBody>
      </p:sp>
      <p:sp>
        <p:nvSpPr>
          <p:cNvPr id="9" name="Rounded Rectangle 8"/>
          <p:cNvSpPr/>
          <p:nvPr/>
        </p:nvSpPr>
        <p:spPr>
          <a:xfrm rot="16200000">
            <a:off x="3442116" y="-695171"/>
            <a:ext cx="2053655" cy="7431384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06772" y="2314729"/>
            <a:ext cx="1446662" cy="14115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latin typeface="Impact" panose="020B080603090205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48134" y="2314730"/>
            <a:ext cx="1446662" cy="14115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latin typeface="Impact" panose="020B080603090205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89488" y="2314731"/>
            <a:ext cx="1446662" cy="14115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latin typeface="Impact" panose="020B080603090205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30842" y="2314728"/>
            <a:ext cx="1446662" cy="14115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latin typeface="Impact" panose="020B0806030902050204" pitchFamily="34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 rot="16200000">
            <a:off x="3442115" y="1418441"/>
            <a:ext cx="2053655" cy="7431381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06772" y="4428341"/>
            <a:ext cx="3188024" cy="14115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latin typeface="Impact" panose="020B0806030902050204" pitchFamily="34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89488" y="4368384"/>
            <a:ext cx="3188016" cy="14115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latin typeface="Impact" panose="020B0806030902050204" pitchFamily="34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21" name="Rounded Rectangle 20"/>
          <p:cNvSpPr/>
          <p:nvPr/>
        </p:nvSpPr>
        <p:spPr>
          <a:xfrm rot="16200000">
            <a:off x="6669972" y="3568313"/>
            <a:ext cx="4167267" cy="101802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FRUTIGER LT 57 CONDENSED" panose="02000503000000000000" pitchFamily="2" charset="0"/>
              </a:rPr>
              <a:t>Interlude</a:t>
            </a:r>
          </a:p>
        </p:txBody>
      </p:sp>
    </p:spTree>
    <p:extLst>
      <p:ext uri="{BB962C8B-B14F-4D97-AF65-F5344CB8AC3E}">
        <p14:creationId xmlns:p14="http://schemas.microsoft.com/office/powerpoint/2010/main" val="130368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9199"/>
            <a:ext cx="10972800" cy="42269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Action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White Horse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Rider: A bow, a victor’s crown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Went out to conquer</a:t>
            </a:r>
          </a:p>
          <a:p>
            <a:pPr marL="76199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Symbolizes</a:t>
            </a:r>
            <a:r>
              <a:rPr lang="is-I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…</a:t>
            </a:r>
          </a:p>
          <a:p>
            <a:pPr marL="1066785" lvl="1" indent="-457200"/>
            <a:r>
              <a:rPr lang="is-I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Jesus/ The Coming of the Gospel</a:t>
            </a:r>
            <a:endParaRPr lang="en-US" dirty="0">
              <a:solidFill>
                <a:schemeClr val="bg1"/>
              </a:solidFill>
              <a:latin typeface="FRUTIGER LT 57 CONDENSED" panose="02000503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Seal 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64438" y="821515"/>
            <a:ext cx="7445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6:1-2</a:t>
            </a:r>
          </a:p>
        </p:txBody>
      </p:sp>
    </p:spTree>
    <p:extLst>
      <p:ext uri="{BB962C8B-B14F-4D97-AF65-F5344CB8AC3E}">
        <p14:creationId xmlns:p14="http://schemas.microsoft.com/office/powerpoint/2010/main" val="10784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78490"/>
            <a:ext cx="10972800" cy="4226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C000"/>
                </a:solidFill>
                <a:latin typeface="FRUTIGER LT 57 CONDENSED" panose="02000503000000000000" pitchFamily="2" charset="0"/>
              </a:rPr>
              <a:t>11  </a:t>
            </a:r>
            <a:r>
              <a:rPr lang="en-US" sz="32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 “And I saw heaven opened, and behold, a white horse, and He who sat on it is called Faithful and True, and in righteousness He judges and wages war.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C000"/>
                </a:solidFill>
                <a:latin typeface="FRUTIGER LT 57 CONDENSED" panose="02000503000000000000" pitchFamily="2" charset="0"/>
              </a:rPr>
              <a:t>12  </a:t>
            </a:r>
            <a:r>
              <a:rPr lang="en-US" sz="32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 His eyes are a flame of fire, and on His head are many diadems; and He has a name written on Him which no one knows except Himself.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C000"/>
                </a:solidFill>
                <a:latin typeface="FRUTIGER LT 57 CONDENSED" panose="02000503000000000000" pitchFamily="2" charset="0"/>
              </a:rPr>
              <a:t>13   </a:t>
            </a:r>
            <a:r>
              <a:rPr lang="en-US" sz="32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He is clothed with a robe dipped in blood, and His name is called The Word of God.”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The White Horse Rider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64438" y="756199"/>
            <a:ext cx="7445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6838" y="908599"/>
            <a:ext cx="7445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Revelation 19:11-13</a:t>
            </a:r>
          </a:p>
        </p:txBody>
      </p:sp>
    </p:spTree>
    <p:extLst>
      <p:ext uri="{BB962C8B-B14F-4D97-AF65-F5344CB8AC3E}">
        <p14:creationId xmlns:p14="http://schemas.microsoft.com/office/powerpoint/2010/main" val="5393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9199"/>
            <a:ext cx="10972800" cy="42269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Action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Red Horse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Rider: A sword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Mission: take peace from the earth</a:t>
            </a:r>
          </a:p>
          <a:p>
            <a:pPr marL="76199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Symbolizes</a:t>
            </a:r>
            <a:r>
              <a:rPr lang="is-I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…</a:t>
            </a:r>
          </a:p>
          <a:p>
            <a:pPr marL="1066785" lvl="1" indent="-457200"/>
            <a:r>
              <a:rPr lang="is-I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Conflict following the first horse</a:t>
            </a:r>
            <a:endParaRPr lang="en-US" dirty="0">
              <a:solidFill>
                <a:schemeClr val="bg1"/>
              </a:solidFill>
              <a:latin typeface="FRUTIGER LT 57 CONDENSED" panose="02000503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Seal 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64438" y="821515"/>
            <a:ext cx="7445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6:3-4</a:t>
            </a:r>
          </a:p>
        </p:txBody>
      </p:sp>
    </p:spTree>
    <p:extLst>
      <p:ext uri="{BB962C8B-B14F-4D97-AF65-F5344CB8AC3E}">
        <p14:creationId xmlns:p14="http://schemas.microsoft.com/office/powerpoint/2010/main" val="2556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9199"/>
            <a:ext cx="10972800" cy="4226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"Do not think that I came to bring peace on the earth; I did not come to bring peace, but a sword. For I came to set a man against his father, and a daughter against her mother, and a daughter-in-law against her mother-in-law; and a man's enemies will be the members of his household.”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The Red Horse of War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03826" y="5593510"/>
            <a:ext cx="7445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Matthew 10:34-36</a:t>
            </a:r>
          </a:p>
        </p:txBody>
      </p:sp>
    </p:spTree>
    <p:extLst>
      <p:ext uri="{BB962C8B-B14F-4D97-AF65-F5344CB8AC3E}">
        <p14:creationId xmlns:p14="http://schemas.microsoft.com/office/powerpoint/2010/main" val="5292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9199"/>
            <a:ext cx="10972800" cy="42269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Action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Black Horse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Rider: A pair of scales (balances)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“A quart of wheat for a denarius”</a:t>
            </a:r>
          </a:p>
          <a:p>
            <a:pPr marL="76199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Symbolizes</a:t>
            </a:r>
            <a:r>
              <a:rPr lang="is-I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…</a:t>
            </a:r>
          </a:p>
          <a:p>
            <a:pPr marL="1066785" lvl="1" indent="-457200"/>
            <a:r>
              <a:rPr lang="is-I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Hardships following the conflict of </a:t>
            </a:r>
            <a:r>
              <a:rPr lang="is-IS" sz="4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2</a:t>
            </a:r>
            <a:r>
              <a:rPr lang="is-I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nd horse</a:t>
            </a:r>
            <a:endParaRPr lang="en-US" dirty="0">
              <a:solidFill>
                <a:schemeClr val="bg1"/>
              </a:solidFill>
              <a:latin typeface="FRUTIGER LT 57 CONDENSED" panose="02000503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Impact" panose="020B0806030902050204" pitchFamily="34" charset="0"/>
              </a:rPr>
              <a:t>Seal 3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4084" y="929091"/>
            <a:ext cx="7445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6:5-6</a:t>
            </a:r>
          </a:p>
        </p:txBody>
      </p:sp>
    </p:spTree>
    <p:extLst>
      <p:ext uri="{BB962C8B-B14F-4D97-AF65-F5344CB8AC3E}">
        <p14:creationId xmlns:p14="http://schemas.microsoft.com/office/powerpoint/2010/main" val="9470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vel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Revelation - 1</Template>
  <TotalTime>481</TotalTime>
  <Words>519</Words>
  <Application>Microsoft Macintosh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Impact</vt:lpstr>
      <vt:lpstr>FRUTIGER LT 57 CONDENSED</vt:lpstr>
      <vt:lpstr>Corbel</vt:lpstr>
      <vt:lpstr>Arial</vt:lpstr>
      <vt:lpstr>Revelation</vt:lpstr>
      <vt:lpstr>PowerPoint Presentation</vt:lpstr>
      <vt:lpstr>Class Schedule</vt:lpstr>
      <vt:lpstr>The Groups of 7</vt:lpstr>
      <vt:lpstr>The Groups of 7</vt:lpstr>
      <vt:lpstr>Seal 1</vt:lpstr>
      <vt:lpstr>The White Horse Rider</vt:lpstr>
      <vt:lpstr>Seal 2</vt:lpstr>
      <vt:lpstr>The Red Horse of War</vt:lpstr>
      <vt:lpstr>Seal 3</vt:lpstr>
      <vt:lpstr>Seal 4</vt:lpstr>
      <vt:lpstr>Seal 5</vt:lpstr>
      <vt:lpstr>Seal 6</vt:lpstr>
      <vt:lpstr>Who Shall Stand?</vt:lpstr>
      <vt:lpstr>Style - Numbers</vt:lpstr>
      <vt:lpstr>PowerPoint Presentation</vt:lpstr>
      <vt:lpstr>Who Shall Stand?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Cody Chesser</cp:lastModifiedBy>
  <cp:revision>34</cp:revision>
  <dcterms:created xsi:type="dcterms:W3CDTF">2016-03-04T20:49:52Z</dcterms:created>
  <dcterms:modified xsi:type="dcterms:W3CDTF">2024-11-14T18:03:05Z</dcterms:modified>
</cp:coreProperties>
</file>