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4" r:id="rId1"/>
  </p:sldMasterIdLst>
  <p:notesMasterIdLst>
    <p:notesMasterId r:id="rId16"/>
  </p:notesMasterIdLst>
  <p:sldIdLst>
    <p:sldId id="257" r:id="rId2"/>
    <p:sldId id="261" r:id="rId3"/>
    <p:sldId id="268" r:id="rId4"/>
    <p:sldId id="262" r:id="rId5"/>
    <p:sldId id="269" r:id="rId6"/>
    <p:sldId id="278" r:id="rId7"/>
    <p:sldId id="270" r:id="rId8"/>
    <p:sldId id="263" r:id="rId9"/>
    <p:sldId id="264" r:id="rId10"/>
    <p:sldId id="265" r:id="rId11"/>
    <p:sldId id="266" r:id="rId12"/>
    <p:sldId id="267" r:id="rId13"/>
    <p:sldId id="271" r:id="rId14"/>
    <p:sldId id="272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rbel" panose="020B0503020204020204" pitchFamily="34" charset="0"/>
      <p:regular r:id="rId21"/>
      <p:bold r:id="rId22"/>
      <p:italic r:id="rId23"/>
      <p:boldItalic r:id="rId24"/>
    </p:embeddedFont>
    <p:embeddedFont>
      <p:font typeface="FRUTIGER LT 57 CONDENSED" panose="02000503000000000000" pitchFamily="2" charset="0"/>
      <p:regular r:id="rId25"/>
    </p:embeddedFont>
    <p:embeddedFont>
      <p:font typeface="Impact" panose="020B0806030902050204" pitchFamily="3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E4FE"/>
    <a:srgbClr val="FFEBA0"/>
    <a:srgbClr val="0B0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2"/>
    <p:restoredTop sz="93009"/>
  </p:normalViewPr>
  <p:slideViewPr>
    <p:cSldViewPr snapToGrid="0" snapToObjects="1">
      <p:cViewPr varScale="1">
        <p:scale>
          <a:sx n="121" d="100"/>
          <a:sy n="121" d="100"/>
        </p:scale>
        <p:origin x="7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FB042-C721-6A46-B8A8-8B26CF8345ED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55222-B6F7-EA4C-943F-30F1E3558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4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55222-B6F7-EA4C-943F-30F1E35581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12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BEA0-6ABB-464C-8BBD-CB2A634A80B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87AC-B6D1-1846-9F81-398D18CB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BEA0-6ABB-464C-8BBD-CB2A634A80B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87AC-B6D1-1846-9F81-398D18CB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8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BEA0-6ABB-464C-8BBD-CB2A634A80B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87AC-B6D1-1846-9F81-398D18CB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BEA0-6ABB-464C-8BBD-CB2A634A80B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87AC-B6D1-1846-9F81-398D18CB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BEA0-6ABB-464C-8BBD-CB2A634A80B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87AC-B6D1-1846-9F81-398D18CB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8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BEA0-6ABB-464C-8BBD-CB2A634A80B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87AC-B6D1-1846-9F81-398D18CB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6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BEA0-6ABB-464C-8BBD-CB2A634A80B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87AC-B6D1-1846-9F81-398D18CB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BEA0-6ABB-464C-8BBD-CB2A634A80B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87AC-B6D1-1846-9F81-398D18CB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3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BEA0-6ABB-464C-8BBD-CB2A634A80B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87AC-B6D1-1846-9F81-398D18CB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8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BEA0-6ABB-464C-8BBD-CB2A634A80B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87AC-B6D1-1846-9F81-398D18CB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BEA0-6ABB-464C-8BBD-CB2A634A80B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87AC-B6D1-1846-9F81-398D18CB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7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BBEA0-6ABB-464C-8BBD-CB2A634A80B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F87AC-B6D1-1846-9F81-398D18CB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4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56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5434" y="274639"/>
            <a:ext cx="6866965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Mourning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92765"/>
            <a:ext cx="10972800" cy="42333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Why do they mourn?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They are allies of the great Harlot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She has fallen - Judgement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77586" y="816043"/>
            <a:ext cx="68669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Chapter 18-19</a:t>
            </a:r>
          </a:p>
        </p:txBody>
      </p:sp>
    </p:spTree>
    <p:extLst>
      <p:ext uri="{BB962C8B-B14F-4D97-AF65-F5344CB8AC3E}">
        <p14:creationId xmlns:p14="http://schemas.microsoft.com/office/powerpoint/2010/main" val="53584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5434" y="274639"/>
            <a:ext cx="6866965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Celebration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92765"/>
            <a:ext cx="10972800" cy="4233399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4000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Who celebrates?</a:t>
            </a:r>
          </a:p>
          <a:p>
            <a:pPr lvl="1">
              <a:spcBef>
                <a:spcPts val="300"/>
              </a:spcBef>
            </a:pPr>
            <a:r>
              <a:rPr lang="en-US" sz="3600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Heaven – 18:20</a:t>
            </a:r>
          </a:p>
          <a:p>
            <a:pPr lvl="1">
              <a:spcBef>
                <a:spcPts val="300"/>
              </a:spcBef>
            </a:pPr>
            <a:r>
              <a:rPr lang="en-US" sz="3600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Saints – 18:20</a:t>
            </a:r>
          </a:p>
          <a:p>
            <a:pPr lvl="1">
              <a:spcBef>
                <a:spcPts val="300"/>
              </a:spcBef>
            </a:pPr>
            <a:r>
              <a:rPr lang="en-US" sz="3600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Apostles – 18:20</a:t>
            </a:r>
          </a:p>
          <a:p>
            <a:pPr lvl="1">
              <a:spcBef>
                <a:spcPts val="300"/>
              </a:spcBef>
            </a:pPr>
            <a:r>
              <a:rPr lang="en-US" sz="3600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Prophets – 18:20</a:t>
            </a:r>
          </a:p>
          <a:p>
            <a:pPr lvl="1">
              <a:spcBef>
                <a:spcPts val="300"/>
              </a:spcBef>
            </a:pPr>
            <a:r>
              <a:rPr lang="en-US" sz="3600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Great multitude in Heaven - 19:1</a:t>
            </a:r>
          </a:p>
          <a:p>
            <a:pPr lvl="1">
              <a:spcBef>
                <a:spcPts val="300"/>
              </a:spcBef>
            </a:pPr>
            <a:r>
              <a:rPr lang="en-US" sz="3600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Twenty-four elders – 19:4</a:t>
            </a:r>
          </a:p>
          <a:p>
            <a:pPr lvl="1">
              <a:spcBef>
                <a:spcPts val="300"/>
              </a:spcBef>
            </a:pPr>
            <a:r>
              <a:rPr lang="en-US" sz="3600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Four living creatures – 19:4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77586" y="816043"/>
            <a:ext cx="68669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Chapter 18-19</a:t>
            </a:r>
          </a:p>
        </p:txBody>
      </p:sp>
    </p:spTree>
    <p:extLst>
      <p:ext uri="{BB962C8B-B14F-4D97-AF65-F5344CB8AC3E}">
        <p14:creationId xmlns:p14="http://schemas.microsoft.com/office/powerpoint/2010/main" val="70607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5434" y="274639"/>
            <a:ext cx="6866965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Celebration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92765"/>
            <a:ext cx="10972800" cy="42333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Why do they celebrate?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God has finally brought Judgment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God reigns on his throne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77586" y="828400"/>
            <a:ext cx="68669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Chapter 18-19</a:t>
            </a:r>
          </a:p>
        </p:txBody>
      </p:sp>
    </p:spTree>
    <p:extLst>
      <p:ext uri="{BB962C8B-B14F-4D97-AF65-F5344CB8AC3E}">
        <p14:creationId xmlns:p14="http://schemas.microsoft.com/office/powerpoint/2010/main" val="199821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5434" y="274639"/>
            <a:ext cx="6866965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Judgment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92765"/>
            <a:ext cx="10972800" cy="42333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Who is Judged?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Sea Beast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The False Prophet (Earth Beast)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All who fight with them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77586" y="791329"/>
            <a:ext cx="68669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Chapter 19</a:t>
            </a:r>
          </a:p>
        </p:txBody>
      </p:sp>
    </p:spTree>
    <p:extLst>
      <p:ext uri="{BB962C8B-B14F-4D97-AF65-F5344CB8AC3E}">
        <p14:creationId xmlns:p14="http://schemas.microsoft.com/office/powerpoint/2010/main" val="136978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5434" y="274639"/>
            <a:ext cx="6866965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92765"/>
            <a:ext cx="5267986" cy="42333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Allies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God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The Lamb – Jesus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The Suffering Saints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77586" y="791329"/>
            <a:ext cx="68669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77075" y="1892764"/>
            <a:ext cx="5267986" cy="423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Enemies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Sea Beast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Earth Beast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The Harlot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The Dragon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7061200" y="2997200"/>
            <a:ext cx="36017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61200" y="3683000"/>
            <a:ext cx="36017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61200" y="4343400"/>
            <a:ext cx="36017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11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5434" y="274639"/>
            <a:ext cx="6866965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The Dramatic Buildup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92765"/>
            <a:ext cx="10972800" cy="423339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Scene 1 (vs. 1)</a:t>
            </a:r>
          </a:p>
          <a:p>
            <a:r>
              <a:rPr lang="en-US" dirty="0">
                <a:solidFill>
                  <a:schemeClr val="bg1"/>
                </a:solidFill>
              </a:rPr>
              <a:t>Scene 2 (vs. 2-4)</a:t>
            </a:r>
          </a:p>
          <a:p>
            <a:r>
              <a:rPr lang="en-US" dirty="0">
                <a:solidFill>
                  <a:schemeClr val="bg1"/>
                </a:solidFill>
              </a:rPr>
              <a:t>Scene 3 (vs. 5-8)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36022" y="823907"/>
            <a:ext cx="68669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Chapter 15</a:t>
            </a:r>
          </a:p>
        </p:txBody>
      </p:sp>
    </p:spTree>
    <p:extLst>
      <p:ext uri="{BB962C8B-B14F-4D97-AF65-F5344CB8AC3E}">
        <p14:creationId xmlns:p14="http://schemas.microsoft.com/office/powerpoint/2010/main" val="180338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5434" y="274639"/>
            <a:ext cx="6866965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The 7 Bowls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42193"/>
            <a:ext cx="10972800" cy="4233399"/>
          </a:xfrm>
        </p:spPr>
        <p:txBody>
          <a:bodyPr>
            <a:normAutofit fontScale="925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Poured on the </a:t>
            </a:r>
            <a:r>
              <a:rPr lang="en-US" dirty="0">
                <a:solidFill>
                  <a:srgbClr val="FF0000"/>
                </a:solidFill>
                <a:latin typeface="FRUTIGER LT 57 CONDENSED" panose="02000503000000000000" pitchFamily="2" charset="0"/>
              </a:rPr>
              <a:t>earth</a:t>
            </a: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 – sores on earth dwellers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Poured on the </a:t>
            </a:r>
            <a:r>
              <a:rPr lang="en-US" dirty="0">
                <a:solidFill>
                  <a:srgbClr val="FF0000"/>
                </a:solidFill>
                <a:latin typeface="FRUTIGER LT 57 CONDENSED" panose="02000503000000000000" pitchFamily="2" charset="0"/>
              </a:rPr>
              <a:t>sea</a:t>
            </a: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 – every living thing died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Poured on the </a:t>
            </a:r>
            <a:r>
              <a:rPr lang="en-US" dirty="0">
                <a:solidFill>
                  <a:srgbClr val="FF0000"/>
                </a:solidFill>
                <a:latin typeface="FRUTIGER LT 57 CONDENSED" panose="02000503000000000000" pitchFamily="2" charset="0"/>
              </a:rPr>
              <a:t>rivers and springs </a:t>
            </a: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– became blood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Poured on the </a:t>
            </a:r>
            <a:r>
              <a:rPr lang="en-US" dirty="0">
                <a:solidFill>
                  <a:srgbClr val="FF0000"/>
                </a:solidFill>
                <a:latin typeface="FRUTIGER LT 57 CONDENSED" panose="02000503000000000000" pitchFamily="2" charset="0"/>
              </a:rPr>
              <a:t>sun</a:t>
            </a: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 – men are scorched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Poured on the </a:t>
            </a:r>
            <a:r>
              <a:rPr lang="en-US" dirty="0">
                <a:solidFill>
                  <a:srgbClr val="FF0000"/>
                </a:solidFill>
                <a:latin typeface="FRUTIGER LT 57 CONDENSED" panose="02000503000000000000" pitchFamily="2" charset="0"/>
              </a:rPr>
              <a:t>throne of the beast </a:t>
            </a: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– citizens suffered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Poured on the </a:t>
            </a:r>
            <a:r>
              <a:rPr lang="en-US" dirty="0">
                <a:solidFill>
                  <a:srgbClr val="FF0000"/>
                </a:solidFill>
                <a:latin typeface="FRUTIGER LT 57 CONDENSED" panose="02000503000000000000" pitchFamily="2" charset="0"/>
              </a:rPr>
              <a:t>Euphrates </a:t>
            </a: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– water dried up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Poured on the </a:t>
            </a:r>
            <a:r>
              <a:rPr lang="en-US" dirty="0">
                <a:solidFill>
                  <a:srgbClr val="FF0000"/>
                </a:solidFill>
                <a:latin typeface="FRUTIGER LT 57 CONDENSED" panose="02000503000000000000" pitchFamily="2" charset="0"/>
              </a:rPr>
              <a:t>Air</a:t>
            </a: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 – “It is done.”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77586" y="840757"/>
            <a:ext cx="68669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Chapter 16</a:t>
            </a:r>
          </a:p>
        </p:txBody>
      </p:sp>
    </p:spTree>
    <p:extLst>
      <p:ext uri="{BB962C8B-B14F-4D97-AF65-F5344CB8AC3E}">
        <p14:creationId xmlns:p14="http://schemas.microsoft.com/office/powerpoint/2010/main" val="131720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5434" y="274639"/>
            <a:ext cx="6866965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Har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Magedon</a:t>
            </a:r>
            <a:endParaRPr 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878" y="2017457"/>
            <a:ext cx="10972800" cy="4233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Armageddon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  <a:latin typeface="FRUTIGER LT 57 CONDENSED" panose="02000503000000000000" pitchFamily="2" charset="0"/>
              </a:rPr>
              <a:t>Har</a:t>
            </a: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UTIGER LT 57 CONDENSED" panose="02000503000000000000" pitchFamily="2" charset="0"/>
              </a:rPr>
              <a:t>Magedon</a:t>
            </a: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 = Mount Megiddo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FRUTIGER LT 57 CONDENSED" panose="02000503000000000000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2278" y="874457"/>
            <a:ext cx="68669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Chapter 16</a:t>
            </a:r>
          </a:p>
        </p:txBody>
      </p:sp>
    </p:spTree>
    <p:extLst>
      <p:ext uri="{BB962C8B-B14F-4D97-AF65-F5344CB8AC3E}">
        <p14:creationId xmlns:p14="http://schemas.microsoft.com/office/powerpoint/2010/main" val="209820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5434" y="274639"/>
            <a:ext cx="6866965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Har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Magedon</a:t>
            </a:r>
            <a:endParaRPr 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878" y="2017457"/>
            <a:ext cx="10972800" cy="42333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Megiddo in the Old Testament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Valley of Megiddo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Valley of </a:t>
            </a:r>
            <a:r>
              <a:rPr lang="en-US" dirty="0" err="1">
                <a:solidFill>
                  <a:schemeClr val="bg1"/>
                </a:solidFill>
                <a:latin typeface="FRUTIGER LT 57 CONDENSED" panose="02000503000000000000" pitchFamily="2" charset="0"/>
              </a:rPr>
              <a:t>Jezreel</a:t>
            </a:r>
            <a:endParaRPr lang="en-US" dirty="0">
              <a:solidFill>
                <a:schemeClr val="bg1"/>
              </a:solidFill>
              <a:latin typeface="FRUTIGER LT 57 CONDENSED" panose="02000503000000000000" pitchFamily="2" charset="0"/>
            </a:endParaRPr>
          </a:p>
          <a:p>
            <a:pPr lvl="1"/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Plain of Esdraelon</a:t>
            </a:r>
          </a:p>
          <a:p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Deborah &amp; Barak vs. Sisera (Judges 4-5)</a:t>
            </a:r>
          </a:p>
          <a:p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Gideon and his 300 men (Judges 7)</a:t>
            </a:r>
          </a:p>
          <a:p>
            <a:endParaRPr lang="en-US" dirty="0">
              <a:solidFill>
                <a:schemeClr val="bg1"/>
              </a:solidFill>
              <a:latin typeface="FRUTIGER LT 57 CONDENSED" panose="02000503000000000000" pitchFamily="2" charset="0"/>
            </a:endParaRPr>
          </a:p>
          <a:p>
            <a:endParaRPr lang="en-US" dirty="0">
              <a:solidFill>
                <a:schemeClr val="bg1"/>
              </a:solidFill>
              <a:latin typeface="FRUTIGER LT 57 CONDENSED" panose="02000503000000000000" pitchFamily="2" charset="0"/>
            </a:endParaRPr>
          </a:p>
          <a:p>
            <a:endParaRPr lang="en-US" dirty="0">
              <a:solidFill>
                <a:schemeClr val="bg1"/>
              </a:solidFill>
              <a:latin typeface="FRUTIGER LT 57 CONDENSED" panose="02000503000000000000" pitchFamily="2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FRUTIGER LT 57 CONDENSED" panose="02000503000000000000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2278" y="874457"/>
            <a:ext cx="68669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Chapter 16</a:t>
            </a:r>
          </a:p>
        </p:txBody>
      </p:sp>
    </p:spTree>
    <p:extLst>
      <p:ext uri="{BB962C8B-B14F-4D97-AF65-F5344CB8AC3E}">
        <p14:creationId xmlns:p14="http://schemas.microsoft.com/office/powerpoint/2010/main" val="47351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7-09 at 4.10.47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"/>
            <a:ext cx="9144000" cy="6858001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4677825" y="2568043"/>
            <a:ext cx="3014276" cy="3196097"/>
          </a:xfrm>
          <a:custGeom>
            <a:avLst/>
            <a:gdLst>
              <a:gd name="connsiteX0" fmla="*/ 2972411 w 3070096"/>
              <a:gd name="connsiteY0" fmla="*/ 3098399 h 3349621"/>
              <a:gd name="connsiteX1" fmla="*/ 3070096 w 3070096"/>
              <a:gd name="connsiteY1" fmla="*/ 1144454 h 3349621"/>
              <a:gd name="connsiteX2" fmla="*/ 2246752 w 3070096"/>
              <a:gd name="connsiteY2" fmla="*/ 1200281 h 3349621"/>
              <a:gd name="connsiteX3" fmla="*/ 683794 w 3070096"/>
              <a:gd name="connsiteY3" fmla="*/ 0 h 3349621"/>
              <a:gd name="connsiteX4" fmla="*/ 0 w 3070096"/>
              <a:gd name="connsiteY4" fmla="*/ 711794 h 3349621"/>
              <a:gd name="connsiteX5" fmla="*/ 2428167 w 3070096"/>
              <a:gd name="connsiteY5" fmla="*/ 3349621 h 3349621"/>
              <a:gd name="connsiteX6" fmla="*/ 2972411 w 3070096"/>
              <a:gd name="connsiteY6" fmla="*/ 3098399 h 3349621"/>
              <a:gd name="connsiteX0" fmla="*/ 2972411 w 3070096"/>
              <a:gd name="connsiteY0" fmla="*/ 3098399 h 3349621"/>
              <a:gd name="connsiteX1" fmla="*/ 3070096 w 3070096"/>
              <a:gd name="connsiteY1" fmla="*/ 1144454 h 3349621"/>
              <a:gd name="connsiteX2" fmla="*/ 2218842 w 3070096"/>
              <a:gd name="connsiteY2" fmla="*/ 1786465 h 3349621"/>
              <a:gd name="connsiteX3" fmla="*/ 683794 w 3070096"/>
              <a:gd name="connsiteY3" fmla="*/ 0 h 3349621"/>
              <a:gd name="connsiteX4" fmla="*/ 0 w 3070096"/>
              <a:gd name="connsiteY4" fmla="*/ 711794 h 3349621"/>
              <a:gd name="connsiteX5" fmla="*/ 2428167 w 3070096"/>
              <a:gd name="connsiteY5" fmla="*/ 3349621 h 3349621"/>
              <a:gd name="connsiteX6" fmla="*/ 2972411 w 3070096"/>
              <a:gd name="connsiteY6" fmla="*/ 3098399 h 3349621"/>
              <a:gd name="connsiteX0" fmla="*/ 2972411 w 3014276"/>
              <a:gd name="connsiteY0" fmla="*/ 3098399 h 3349621"/>
              <a:gd name="connsiteX1" fmla="*/ 3014276 w 3014276"/>
              <a:gd name="connsiteY1" fmla="*/ 1870205 h 3349621"/>
              <a:gd name="connsiteX2" fmla="*/ 2218842 w 3014276"/>
              <a:gd name="connsiteY2" fmla="*/ 1786465 h 3349621"/>
              <a:gd name="connsiteX3" fmla="*/ 683794 w 3014276"/>
              <a:gd name="connsiteY3" fmla="*/ 0 h 3349621"/>
              <a:gd name="connsiteX4" fmla="*/ 0 w 3014276"/>
              <a:gd name="connsiteY4" fmla="*/ 711794 h 3349621"/>
              <a:gd name="connsiteX5" fmla="*/ 2428167 w 3014276"/>
              <a:gd name="connsiteY5" fmla="*/ 3349621 h 3349621"/>
              <a:gd name="connsiteX6" fmla="*/ 2972411 w 3014276"/>
              <a:gd name="connsiteY6" fmla="*/ 3098399 h 3349621"/>
              <a:gd name="connsiteX0" fmla="*/ 2972411 w 3014276"/>
              <a:gd name="connsiteY0" fmla="*/ 2679696 h 2930918"/>
              <a:gd name="connsiteX1" fmla="*/ 3014276 w 3014276"/>
              <a:gd name="connsiteY1" fmla="*/ 1451502 h 2930918"/>
              <a:gd name="connsiteX2" fmla="*/ 2218842 w 3014276"/>
              <a:gd name="connsiteY2" fmla="*/ 1367762 h 2930918"/>
              <a:gd name="connsiteX3" fmla="*/ 683794 w 3014276"/>
              <a:gd name="connsiteY3" fmla="*/ 0 h 2930918"/>
              <a:gd name="connsiteX4" fmla="*/ 0 w 3014276"/>
              <a:gd name="connsiteY4" fmla="*/ 293091 h 2930918"/>
              <a:gd name="connsiteX5" fmla="*/ 2428167 w 3014276"/>
              <a:gd name="connsiteY5" fmla="*/ 2930918 h 2930918"/>
              <a:gd name="connsiteX6" fmla="*/ 2972411 w 3014276"/>
              <a:gd name="connsiteY6" fmla="*/ 2679696 h 2930918"/>
              <a:gd name="connsiteX0" fmla="*/ 2972411 w 3014276"/>
              <a:gd name="connsiteY0" fmla="*/ 2944875 h 3196097"/>
              <a:gd name="connsiteX1" fmla="*/ 3014276 w 3014276"/>
              <a:gd name="connsiteY1" fmla="*/ 1716681 h 3196097"/>
              <a:gd name="connsiteX2" fmla="*/ 2218842 w 3014276"/>
              <a:gd name="connsiteY2" fmla="*/ 1632941 h 3196097"/>
              <a:gd name="connsiteX3" fmla="*/ 614019 w 3014276"/>
              <a:gd name="connsiteY3" fmla="*/ 0 h 3196097"/>
              <a:gd name="connsiteX4" fmla="*/ 0 w 3014276"/>
              <a:gd name="connsiteY4" fmla="*/ 558270 h 3196097"/>
              <a:gd name="connsiteX5" fmla="*/ 2428167 w 3014276"/>
              <a:gd name="connsiteY5" fmla="*/ 3196097 h 3196097"/>
              <a:gd name="connsiteX6" fmla="*/ 2972411 w 3014276"/>
              <a:gd name="connsiteY6" fmla="*/ 2944875 h 319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4276" h="3196097">
                <a:moveTo>
                  <a:pt x="2972411" y="2944875"/>
                </a:moveTo>
                <a:lnTo>
                  <a:pt x="3014276" y="1716681"/>
                </a:lnTo>
                <a:lnTo>
                  <a:pt x="2218842" y="1632941"/>
                </a:lnTo>
                <a:lnTo>
                  <a:pt x="614019" y="0"/>
                </a:lnTo>
                <a:lnTo>
                  <a:pt x="0" y="558270"/>
                </a:lnTo>
                <a:lnTo>
                  <a:pt x="2428167" y="3196097"/>
                </a:lnTo>
                <a:lnTo>
                  <a:pt x="2972411" y="2944875"/>
                </a:lnTo>
                <a:close/>
              </a:path>
            </a:pathLst>
          </a:custGeom>
          <a:solidFill>
            <a:srgbClr val="FFFF00">
              <a:alpha val="7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198598" y="1646898"/>
            <a:ext cx="3628295" cy="3907891"/>
          </a:xfrm>
          <a:prstGeom prst="straightConnector1">
            <a:avLst/>
          </a:prstGeom>
          <a:ln w="180975" cap="rnd" cmpd="sng">
            <a:solidFill>
              <a:srgbClr val="0BE100">
                <a:alpha val="83000"/>
              </a:srgbClr>
            </a:solidFill>
            <a:bevel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733966" y="2763438"/>
            <a:ext cx="97686" cy="2943751"/>
          </a:xfrm>
          <a:prstGeom prst="straightConnector1">
            <a:avLst/>
          </a:prstGeom>
          <a:ln w="193675" cap="rnd" cmpd="sng">
            <a:solidFill>
              <a:srgbClr val="FF0000">
                <a:alpha val="88000"/>
              </a:srgbClr>
            </a:solidFill>
            <a:bevel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49594" y="3835922"/>
            <a:ext cx="3070097" cy="2862322"/>
          </a:xfrm>
          <a:prstGeom prst="rect">
            <a:avLst/>
          </a:prstGeom>
          <a:solidFill>
            <a:srgbClr val="0D0D0D"/>
          </a:solidFill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BE100"/>
                </a:solidFill>
                <a:latin typeface="FRUTIGER LT 57 CONDENSED" panose="02000503000000000000" pitchFamily="2" charset="0"/>
                <a:cs typeface="OptimusPrinceps"/>
              </a:rPr>
              <a:t>Kishon</a:t>
            </a:r>
          </a:p>
          <a:p>
            <a:r>
              <a:rPr lang="en-US" sz="6000" dirty="0">
                <a:solidFill>
                  <a:srgbClr val="FF0000"/>
                </a:solidFill>
                <a:latin typeface="FRUTIGER LT 57 CONDENSED" panose="02000503000000000000" pitchFamily="2" charset="0"/>
                <a:cs typeface="OptimusPrinceps"/>
              </a:rPr>
              <a:t>Jordan</a:t>
            </a:r>
          </a:p>
          <a:p>
            <a:r>
              <a:rPr lang="en-US" sz="6000" dirty="0" err="1">
                <a:solidFill>
                  <a:srgbClr val="FFFF00"/>
                </a:solidFill>
                <a:latin typeface="FRUTIGER LT 57 CONDENSED" panose="02000503000000000000" pitchFamily="2" charset="0"/>
                <a:cs typeface="OptimusPrinceps"/>
              </a:rPr>
              <a:t>Jezreel</a:t>
            </a:r>
            <a:endParaRPr lang="en-US" sz="6000" dirty="0">
              <a:solidFill>
                <a:srgbClr val="FFFF00"/>
              </a:solidFill>
              <a:latin typeface="FRUTIGER LT 57 CONDENSED" panose="02000503000000000000" pitchFamily="2" charset="0"/>
              <a:cs typeface="OptimusPrinceps"/>
            </a:endParaRPr>
          </a:p>
        </p:txBody>
      </p:sp>
    </p:spTree>
    <p:extLst>
      <p:ext uri="{BB962C8B-B14F-4D97-AF65-F5344CB8AC3E}">
        <p14:creationId xmlns:p14="http://schemas.microsoft.com/office/powerpoint/2010/main" val="10058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5434" y="274639"/>
            <a:ext cx="6866965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The 7 Bowls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92765"/>
            <a:ext cx="10972800" cy="4233399"/>
          </a:xfrm>
        </p:spPr>
        <p:txBody>
          <a:bodyPr>
            <a:normAutofit fontScale="925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Poured on the </a:t>
            </a:r>
            <a:r>
              <a:rPr lang="en-US" dirty="0">
                <a:solidFill>
                  <a:srgbClr val="FF0000"/>
                </a:solidFill>
                <a:latin typeface="FRUTIGER LT 57 CONDENSED" panose="02000503000000000000" pitchFamily="2" charset="0"/>
              </a:rPr>
              <a:t>earth</a:t>
            </a: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 – sores on earth dwellers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Poured on the </a:t>
            </a:r>
            <a:r>
              <a:rPr lang="en-US" dirty="0">
                <a:solidFill>
                  <a:srgbClr val="FF0000"/>
                </a:solidFill>
                <a:latin typeface="FRUTIGER LT 57 CONDENSED" panose="02000503000000000000" pitchFamily="2" charset="0"/>
              </a:rPr>
              <a:t>sea</a:t>
            </a: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 – every living thing died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Poured on the </a:t>
            </a:r>
            <a:r>
              <a:rPr lang="en-US" dirty="0">
                <a:solidFill>
                  <a:srgbClr val="FF0000"/>
                </a:solidFill>
                <a:latin typeface="FRUTIGER LT 57 CONDENSED" panose="02000503000000000000" pitchFamily="2" charset="0"/>
              </a:rPr>
              <a:t>rivers and springs </a:t>
            </a: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– became blood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Poured on the </a:t>
            </a:r>
            <a:r>
              <a:rPr lang="en-US" dirty="0">
                <a:solidFill>
                  <a:srgbClr val="FF0000"/>
                </a:solidFill>
                <a:latin typeface="FRUTIGER LT 57 CONDENSED" panose="02000503000000000000" pitchFamily="2" charset="0"/>
              </a:rPr>
              <a:t>sun</a:t>
            </a: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 – men are scorched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Poured on the </a:t>
            </a:r>
            <a:r>
              <a:rPr lang="en-US" dirty="0">
                <a:solidFill>
                  <a:srgbClr val="FF0000"/>
                </a:solidFill>
                <a:latin typeface="FRUTIGER LT 57 CONDENSED" panose="02000503000000000000" pitchFamily="2" charset="0"/>
              </a:rPr>
              <a:t>throne of the beast </a:t>
            </a: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– citizens suffered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Poured on the </a:t>
            </a:r>
            <a:r>
              <a:rPr lang="en-US" dirty="0">
                <a:solidFill>
                  <a:srgbClr val="FF0000"/>
                </a:solidFill>
                <a:latin typeface="FRUTIGER LT 57 CONDENSED" panose="02000503000000000000" pitchFamily="2" charset="0"/>
              </a:rPr>
              <a:t>Euphrates </a:t>
            </a: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– water dried up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Poured on the </a:t>
            </a:r>
            <a:r>
              <a:rPr lang="en-US" dirty="0">
                <a:solidFill>
                  <a:srgbClr val="FF0000"/>
                </a:solidFill>
                <a:latin typeface="FRUTIGER LT 57 CONDENSED" panose="02000503000000000000" pitchFamily="2" charset="0"/>
              </a:rPr>
              <a:t>Air</a:t>
            </a: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 – “It is done.”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77586" y="791329"/>
            <a:ext cx="68669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Chapter 16</a:t>
            </a:r>
          </a:p>
        </p:txBody>
      </p:sp>
    </p:spTree>
    <p:extLst>
      <p:ext uri="{BB962C8B-B14F-4D97-AF65-F5344CB8AC3E}">
        <p14:creationId xmlns:p14="http://schemas.microsoft.com/office/powerpoint/2010/main" val="27031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5434" y="274639"/>
            <a:ext cx="6866965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The Aftermath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92765"/>
            <a:ext cx="10972800" cy="42333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Two Themes</a:t>
            </a:r>
          </a:p>
          <a:p>
            <a:pPr marL="1276336" lvl="1" indent="-7429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Mourning</a:t>
            </a:r>
          </a:p>
          <a:p>
            <a:pPr marL="1276336" lvl="1" indent="-7429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Celebration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77586" y="840757"/>
            <a:ext cx="68669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Chapter 18-19</a:t>
            </a:r>
          </a:p>
        </p:txBody>
      </p:sp>
    </p:spTree>
    <p:extLst>
      <p:ext uri="{BB962C8B-B14F-4D97-AF65-F5344CB8AC3E}">
        <p14:creationId xmlns:p14="http://schemas.microsoft.com/office/powerpoint/2010/main" val="212532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5434" y="274639"/>
            <a:ext cx="6866965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Mourning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92765"/>
            <a:ext cx="10972800" cy="42333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Who Mourns?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The Kings of Earth – 18:9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The Merchants of Earth – 18:11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More Merchants – 18:15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Every Shipmaster, passenger, and sailor –18:17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77586" y="816043"/>
            <a:ext cx="68669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FRUTIGER LT 57 CONDENSED" panose="02000503000000000000" pitchFamily="2" charset="0"/>
              </a:rPr>
              <a:t>Chapter 18-19</a:t>
            </a:r>
          </a:p>
        </p:txBody>
      </p:sp>
    </p:spTree>
    <p:extLst>
      <p:ext uri="{BB962C8B-B14F-4D97-AF65-F5344CB8AC3E}">
        <p14:creationId xmlns:p14="http://schemas.microsoft.com/office/powerpoint/2010/main" val="7120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Revelatio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Revelation - 1</Template>
  <TotalTime>719</TotalTime>
  <Words>363</Words>
  <Application>Microsoft Macintosh PowerPoint</Application>
  <PresentationFormat>Widescreen</PresentationFormat>
  <Paragraphs>89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Corbel</vt:lpstr>
      <vt:lpstr>FRUTIGER LT 57 CONDENSED</vt:lpstr>
      <vt:lpstr>Arial</vt:lpstr>
      <vt:lpstr>Impact</vt:lpstr>
      <vt:lpstr>Revelation</vt:lpstr>
      <vt:lpstr>PowerPoint Presentation</vt:lpstr>
      <vt:lpstr>The Dramatic Buildup</vt:lpstr>
      <vt:lpstr>The 7 Bowls</vt:lpstr>
      <vt:lpstr>Har Magedon</vt:lpstr>
      <vt:lpstr>Har Magedon</vt:lpstr>
      <vt:lpstr>PowerPoint Presentation</vt:lpstr>
      <vt:lpstr>The 7 Bowls</vt:lpstr>
      <vt:lpstr>The Aftermath</vt:lpstr>
      <vt:lpstr>Mourning</vt:lpstr>
      <vt:lpstr>Mourning</vt:lpstr>
      <vt:lpstr>Celebration</vt:lpstr>
      <vt:lpstr>Celebration</vt:lpstr>
      <vt:lpstr>Judgment</vt:lpstr>
      <vt:lpstr>Review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Cody Chesser</dc:creator>
  <cp:lastModifiedBy>Cody Chesser</cp:lastModifiedBy>
  <cp:revision>46</cp:revision>
  <dcterms:created xsi:type="dcterms:W3CDTF">2016-03-04T20:49:52Z</dcterms:created>
  <dcterms:modified xsi:type="dcterms:W3CDTF">2024-10-10T17:22:11Z</dcterms:modified>
</cp:coreProperties>
</file>